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10"/>
  </p:notesMasterIdLst>
  <p:sldIdLst>
    <p:sldId id="260" r:id="rId3"/>
    <p:sldId id="256" r:id="rId4"/>
    <p:sldId id="257" r:id="rId5"/>
    <p:sldId id="258" r:id="rId6"/>
    <p:sldId id="261" r:id="rId7"/>
    <p:sldId id="264" r:id="rId8"/>
    <p:sldId id="259" r:id="rId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4631" autoAdjust="0"/>
  </p:normalViewPr>
  <p:slideViewPr>
    <p:cSldViewPr>
      <p:cViewPr varScale="1">
        <p:scale>
          <a:sx n="65" d="100"/>
          <a:sy n="65" d="100"/>
        </p:scale>
        <p:origin x="-120" y="-11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1698"/>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biblegateway.com/passage/?search=ps+16&amp;version=NI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100" i="1" kern="1200" dirty="0" smtClean="0">
                <a:solidFill>
                  <a:schemeClr val="tx1"/>
                </a:solidFill>
                <a:latin typeface="+mn-lt"/>
                <a:ea typeface="+mn-ea"/>
                <a:cs typeface="+mn-cs"/>
              </a:rPr>
              <a:t>Ready for a CHANGE? Pt 1</a:t>
            </a:r>
          </a:p>
          <a:p>
            <a:r>
              <a:rPr lang="en-CA" sz="1100" kern="1200" dirty="0" smtClean="0">
                <a:solidFill>
                  <a:schemeClr val="tx1"/>
                </a:solidFill>
                <a:latin typeface="+mn-lt"/>
                <a:ea typeface="+mn-ea"/>
                <a:cs typeface="+mn-cs"/>
              </a:rPr>
              <a:t>Change – Recalibrating to Jesus </a:t>
            </a:r>
          </a:p>
          <a:p>
            <a:r>
              <a:rPr lang="en-CA" sz="1100" b="1" u="sng" kern="1200" dirty="0" smtClean="0">
                <a:solidFill>
                  <a:schemeClr val="tx1"/>
                </a:solidFill>
                <a:latin typeface="+mn-lt"/>
                <a:ea typeface="+mn-ea"/>
                <a:cs typeface="+mn-cs"/>
              </a:rPr>
              <a:t>We live in a world of change!  </a:t>
            </a:r>
          </a:p>
          <a:p>
            <a:r>
              <a:rPr lang="en-CA" sz="1100" kern="1200" dirty="0" smtClean="0">
                <a:solidFill>
                  <a:schemeClr val="tx1"/>
                </a:solidFill>
                <a:latin typeface="+mn-lt"/>
                <a:ea typeface="+mn-ea"/>
                <a:cs typeface="+mn-cs"/>
              </a:rPr>
              <a:t>Technology – markets – neighbours – pastors – diets – recommendations – opinions – parenting styles -  On one hand, our world tells us that anything goes and feels it has the right to give me permission be who I want to be – but on their other hand, nothing stays stationary.  Everything keeps moving.  I will always be tempted to be someone different tomorrow than I am today, because nothing stays the same.  Circumstances are often beyond my control, and again, I must be aware that if I am not wise and focused, I may lose my footing.  If I do not stay anchored to what I believe in, I can drift off shore somewhere.  I must know what to put my anchor in and then make sure that it is in!</a:t>
            </a:r>
          </a:p>
          <a:p>
            <a:r>
              <a:rPr lang="en-CA" sz="1100" b="1" i="1" kern="1200" dirty="0" smtClean="0">
                <a:solidFill>
                  <a:schemeClr val="tx1"/>
                </a:solidFill>
                <a:latin typeface="+mn-lt"/>
                <a:ea typeface="+mn-ea"/>
                <a:cs typeface="+mn-cs"/>
              </a:rPr>
              <a:t>There is a saying, </a:t>
            </a:r>
            <a:endParaRPr lang="en-CA" sz="1100" b="1" kern="1200" dirty="0" smtClean="0">
              <a:solidFill>
                <a:schemeClr val="tx1"/>
              </a:solidFill>
              <a:latin typeface="+mn-lt"/>
              <a:ea typeface="+mn-ea"/>
              <a:cs typeface="+mn-cs"/>
            </a:endParaRPr>
          </a:p>
          <a:p>
            <a:r>
              <a:rPr lang="en-CA" sz="1100" b="1" i="1" kern="1200" dirty="0" smtClean="0">
                <a:solidFill>
                  <a:schemeClr val="tx1"/>
                </a:solidFill>
                <a:latin typeface="+mn-lt"/>
                <a:ea typeface="+mn-ea"/>
                <a:cs typeface="+mn-cs"/>
              </a:rPr>
              <a:t>“You add truth to your truth, but no truth is greater than the whole truth”</a:t>
            </a:r>
            <a:endParaRPr lang="en-CA" sz="1100" b="1" kern="1200" dirty="0" smtClean="0">
              <a:solidFill>
                <a:schemeClr val="tx1"/>
              </a:solidFill>
              <a:latin typeface="+mn-lt"/>
              <a:ea typeface="+mn-ea"/>
              <a:cs typeface="+mn-cs"/>
            </a:endParaRPr>
          </a:p>
          <a:p>
            <a:r>
              <a:rPr lang="en-CA" sz="1100" kern="1200" dirty="0" smtClean="0">
                <a:solidFill>
                  <a:schemeClr val="tx1"/>
                </a:solidFill>
                <a:latin typeface="+mn-lt"/>
                <a:ea typeface="+mn-ea"/>
                <a:cs typeface="+mn-cs"/>
              </a:rPr>
              <a:t> </a:t>
            </a:r>
          </a:p>
          <a:p>
            <a:r>
              <a:rPr lang="en-CA" sz="1100" kern="1200" dirty="0" smtClean="0">
                <a:solidFill>
                  <a:schemeClr val="tx1"/>
                </a:solidFill>
                <a:latin typeface="+mn-lt"/>
                <a:ea typeface="+mn-ea"/>
                <a:cs typeface="+mn-cs"/>
              </a:rPr>
              <a:t>I need a compass to know which direction I must go.  I need a map to find it specifically.  I need a trusted source.  I want truth!</a:t>
            </a:r>
            <a:endParaRPr lang="en-CA" sz="1100" kern="1200" smtClean="0">
              <a:solidFill>
                <a:schemeClr val="tx1"/>
              </a:solidFill>
              <a:latin typeface="+mn-lt"/>
              <a:ea typeface="+mn-ea"/>
              <a:cs typeface="+mn-cs"/>
            </a:endParaRPr>
          </a:p>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So, that brings me to the word… recalibrate.  What does it mean? </a:t>
            </a:r>
          </a:p>
          <a:p>
            <a:r>
              <a:rPr lang="en-CA" sz="1100" i="1" kern="1200" dirty="0" smtClean="0">
                <a:solidFill>
                  <a:schemeClr val="tx1"/>
                </a:solidFill>
                <a:latin typeface="+mn-lt"/>
                <a:ea typeface="+mn-ea"/>
                <a:cs typeface="+mn-cs"/>
              </a:rPr>
              <a:t>"Recalibrating" is a fancy way of saying "reset"</a:t>
            </a:r>
          </a:p>
          <a:p>
            <a:r>
              <a:rPr lang="en-CA" sz="1100" i="1" kern="1200" dirty="0" smtClean="0">
                <a:solidFill>
                  <a:schemeClr val="tx1"/>
                </a:solidFill>
                <a:latin typeface="+mn-lt"/>
                <a:ea typeface="+mn-ea"/>
                <a:cs typeface="+mn-cs"/>
              </a:rPr>
              <a:t>Definition:   	to </a:t>
            </a:r>
            <a:r>
              <a:rPr lang="en-CA" sz="1100" i="1" u="sng" kern="1200" dirty="0" smtClean="0">
                <a:solidFill>
                  <a:schemeClr val="tx1"/>
                </a:solidFill>
                <a:latin typeface="+mn-lt"/>
                <a:ea typeface="+mn-ea"/>
                <a:cs typeface="+mn-cs"/>
              </a:rPr>
              <a:t>correct</a:t>
            </a:r>
            <a:r>
              <a:rPr lang="en-CA" sz="1100" i="1" kern="1200" dirty="0" smtClean="0">
                <a:solidFill>
                  <a:schemeClr val="tx1"/>
                </a:solidFill>
                <a:latin typeface="+mn-lt"/>
                <a:ea typeface="+mn-ea"/>
                <a:cs typeface="+mn-cs"/>
              </a:rPr>
              <a:t> a measuring process by checking or adjusting again in comparison with a </a:t>
            </a:r>
            <a:r>
              <a:rPr lang="en-CA" sz="1100" i="1" u="sng" kern="1200" dirty="0" smtClean="0">
                <a:solidFill>
                  <a:schemeClr val="tx1"/>
                </a:solidFill>
                <a:latin typeface="+mn-lt"/>
                <a:ea typeface="+mn-ea"/>
                <a:cs typeface="+mn-cs"/>
              </a:rPr>
              <a:t>standard</a:t>
            </a:r>
            <a:endParaRPr lang="en-CA" sz="1100" i="1" kern="1200" dirty="0" smtClean="0">
              <a:solidFill>
                <a:schemeClr val="tx1"/>
              </a:solidFill>
              <a:latin typeface="+mn-lt"/>
              <a:ea typeface="+mn-ea"/>
              <a:cs typeface="+mn-cs"/>
            </a:endParaRPr>
          </a:p>
          <a:p>
            <a:r>
              <a:rPr lang="en-CA" sz="1100" b="1" kern="1200" dirty="0" smtClean="0">
                <a:solidFill>
                  <a:schemeClr val="tx1"/>
                </a:solidFill>
                <a:latin typeface="+mn-lt"/>
                <a:ea typeface="+mn-ea"/>
                <a:cs typeface="+mn-cs"/>
              </a:rPr>
              <a:t>Examples…</a:t>
            </a:r>
            <a:endParaRPr lang="en-CA" sz="1100" kern="1200" dirty="0" smtClean="0">
              <a:solidFill>
                <a:schemeClr val="tx1"/>
              </a:solidFill>
              <a:latin typeface="+mn-lt"/>
              <a:ea typeface="+mn-ea"/>
              <a:cs typeface="+mn-cs"/>
            </a:endParaRPr>
          </a:p>
          <a:p>
            <a:pPr lvl="0"/>
            <a:r>
              <a:rPr lang="en-CA" sz="1100" kern="1200" dirty="0" smtClean="0">
                <a:solidFill>
                  <a:schemeClr val="tx1"/>
                </a:solidFill>
                <a:latin typeface="+mn-lt"/>
                <a:ea typeface="+mn-ea"/>
                <a:cs typeface="+mn-cs"/>
              </a:rPr>
              <a:t>Chromatic Tuner – reference point – recalibrates strings to it.</a:t>
            </a:r>
          </a:p>
          <a:p>
            <a:pPr lvl="0"/>
            <a:r>
              <a:rPr lang="en-CA" sz="1100" kern="1200" dirty="0" smtClean="0">
                <a:solidFill>
                  <a:schemeClr val="tx1"/>
                </a:solidFill>
                <a:latin typeface="+mn-lt"/>
                <a:ea typeface="+mn-ea"/>
                <a:cs typeface="+mn-cs"/>
              </a:rPr>
              <a:t>Plum line – level – recalibrate pictures</a:t>
            </a:r>
          </a:p>
          <a:p>
            <a:pPr lvl="0"/>
            <a:r>
              <a:rPr lang="en-CA" sz="1100" kern="1200" dirty="0" smtClean="0">
                <a:solidFill>
                  <a:schemeClr val="tx1"/>
                </a:solidFill>
                <a:latin typeface="+mn-lt"/>
                <a:ea typeface="+mn-ea"/>
                <a:cs typeface="+mn-cs"/>
              </a:rPr>
              <a:t>Measuring cup – specific standard – used for ingredients in recipe</a:t>
            </a:r>
          </a:p>
          <a:p>
            <a:pPr lvl="0"/>
            <a:r>
              <a:rPr lang="en-CA" sz="1100" kern="1200" dirty="0" smtClean="0">
                <a:solidFill>
                  <a:schemeClr val="tx1"/>
                </a:solidFill>
                <a:latin typeface="+mn-lt"/>
                <a:ea typeface="+mn-ea"/>
                <a:cs typeface="+mn-cs"/>
              </a:rPr>
              <a:t>Scale – recalibrate after holidays!</a:t>
            </a:r>
          </a:p>
          <a:p>
            <a:r>
              <a:rPr lang="en-CA" sz="1100" b="1" u="sng" kern="1200" dirty="0" smtClean="0">
                <a:solidFill>
                  <a:schemeClr val="tx1"/>
                </a:solidFill>
                <a:latin typeface="+mn-lt"/>
                <a:ea typeface="+mn-ea"/>
                <a:cs typeface="+mn-cs"/>
              </a:rPr>
              <a:t>Why the need to recalibrate?</a:t>
            </a:r>
          </a:p>
          <a:p>
            <a:r>
              <a:rPr lang="en-CA" sz="1100" kern="1200" dirty="0" smtClean="0">
                <a:solidFill>
                  <a:schemeClr val="tx1"/>
                </a:solidFill>
                <a:latin typeface="+mn-lt"/>
                <a:ea typeface="+mn-ea"/>
                <a:cs typeface="+mn-cs"/>
              </a:rPr>
              <a:t>Guitar as example:</a:t>
            </a:r>
          </a:p>
          <a:p>
            <a:pPr lvl="0"/>
            <a:r>
              <a:rPr lang="en-CA" sz="1100" kern="1200" dirty="0" smtClean="0">
                <a:solidFill>
                  <a:schemeClr val="tx1"/>
                </a:solidFill>
                <a:latin typeface="+mn-lt"/>
                <a:ea typeface="+mn-ea"/>
                <a:cs typeface="+mn-cs"/>
              </a:rPr>
              <a:t>Weather changes things</a:t>
            </a:r>
          </a:p>
          <a:p>
            <a:pPr lvl="1"/>
            <a:r>
              <a:rPr lang="en-CA" sz="1100" kern="1200" dirty="0" smtClean="0">
                <a:solidFill>
                  <a:schemeClr val="tx1"/>
                </a:solidFill>
                <a:latin typeface="+mn-lt"/>
                <a:ea typeface="+mn-ea"/>
                <a:cs typeface="+mn-cs"/>
              </a:rPr>
              <a:t>Temperature &amp; humidity cause wood to swell or dry out.  Sometimes warp.</a:t>
            </a:r>
          </a:p>
          <a:p>
            <a:pPr lvl="1"/>
            <a:r>
              <a:rPr lang="en-CA" sz="1100" kern="1200" dirty="0" smtClean="0">
                <a:solidFill>
                  <a:schemeClr val="tx1"/>
                </a:solidFill>
                <a:latin typeface="+mn-lt"/>
                <a:ea typeface="+mn-ea"/>
                <a:cs typeface="+mn-cs"/>
              </a:rPr>
              <a:t>Strings oxidize and deaden, stretch </a:t>
            </a:r>
          </a:p>
          <a:p>
            <a:pPr lvl="0"/>
            <a:r>
              <a:rPr lang="en-CA" sz="1100" kern="1200" dirty="0" smtClean="0">
                <a:solidFill>
                  <a:schemeClr val="tx1"/>
                </a:solidFill>
                <a:latin typeface="+mn-lt"/>
                <a:ea typeface="+mn-ea"/>
                <a:cs typeface="+mn-cs"/>
              </a:rPr>
              <a:t>Air pressure -  flying always effects tuning</a:t>
            </a:r>
          </a:p>
          <a:p>
            <a:pPr lvl="0"/>
            <a:r>
              <a:rPr lang="en-CA" sz="1100" kern="1200" dirty="0" smtClean="0">
                <a:solidFill>
                  <a:schemeClr val="tx1"/>
                </a:solidFill>
                <a:latin typeface="+mn-lt"/>
                <a:ea typeface="+mn-ea"/>
                <a:cs typeface="+mn-cs"/>
              </a:rPr>
              <a:t>Excessive use causes wear &amp; tear</a:t>
            </a:r>
          </a:p>
          <a:p>
            <a:r>
              <a:rPr lang="en-CA" sz="1100" kern="1200" dirty="0" smtClean="0">
                <a:solidFill>
                  <a:schemeClr val="tx1"/>
                </a:solidFill>
                <a:latin typeface="+mn-lt"/>
                <a:ea typeface="+mn-ea"/>
                <a:cs typeface="+mn-cs"/>
              </a:rPr>
              <a:t>Recalibrate to myself – tune to my preference / ear – no good to others</a:t>
            </a:r>
          </a:p>
          <a:p>
            <a:r>
              <a:rPr lang="en-CA" sz="1100" kern="1200" dirty="0" smtClean="0">
                <a:solidFill>
                  <a:schemeClr val="tx1"/>
                </a:solidFill>
                <a:latin typeface="+mn-lt"/>
                <a:ea typeface="+mn-ea"/>
                <a:cs typeface="+mn-cs"/>
              </a:rPr>
              <a:t>Recalibrate to concert pitch – standard recognized worldwide – play with a band</a:t>
            </a:r>
          </a:p>
          <a:p>
            <a:r>
              <a:rPr lang="en-CA" sz="1100" b="1" u="sng" kern="1200" dirty="0" smtClean="0">
                <a:solidFill>
                  <a:schemeClr val="tx1"/>
                </a:solidFill>
                <a:latin typeface="+mn-lt"/>
                <a:ea typeface="+mn-ea"/>
                <a:cs typeface="+mn-cs"/>
              </a:rPr>
              <a:t>Until I reset to the real standard, I am unaware of how off base I may have become.  I have to have something that is true to measure against.</a:t>
            </a:r>
          </a:p>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i="1" kern="1200" dirty="0" smtClean="0">
                <a:solidFill>
                  <a:schemeClr val="tx1"/>
                </a:solidFill>
                <a:latin typeface="+mn-lt"/>
                <a:ea typeface="+mn-ea"/>
                <a:cs typeface="+mn-cs"/>
              </a:rPr>
              <a:t>“Periodically we need to return to the land of the trinity and recalibrate our understanding of Christian virtues and their primacy in our lives, Christ likeness and Christ’s compassion and Christ’s mercy. This is what Paul would call keeping in step with the Spirit.” Bruce Mann</a:t>
            </a:r>
          </a:p>
          <a:p>
            <a:r>
              <a:rPr lang="en-CA" sz="1100" i="1" kern="1200" cap="small" dirty="0" smtClean="0">
                <a:solidFill>
                  <a:schemeClr val="tx1"/>
                </a:solidFill>
                <a:latin typeface="+mn-lt"/>
                <a:ea typeface="+mn-ea"/>
                <a:cs typeface="+mn-cs"/>
              </a:rPr>
              <a:t>Galatians 5:25  (NIV)</a:t>
            </a:r>
            <a:endParaRPr lang="en-CA" sz="1100" kern="1200" dirty="0" smtClean="0">
              <a:solidFill>
                <a:schemeClr val="tx1"/>
              </a:solidFill>
              <a:latin typeface="+mn-lt"/>
              <a:ea typeface="+mn-ea"/>
              <a:cs typeface="+mn-cs"/>
            </a:endParaRPr>
          </a:p>
          <a:p>
            <a:r>
              <a:rPr lang="en-CA" sz="1100" i="1" kern="1200" cap="small" dirty="0" smtClean="0">
                <a:solidFill>
                  <a:schemeClr val="tx1"/>
                </a:solidFill>
                <a:latin typeface="+mn-lt"/>
                <a:ea typeface="+mn-ea"/>
                <a:cs typeface="+mn-cs"/>
              </a:rPr>
              <a:t>25 Since we live by the Spirit, let us keep in step with the Spirit.</a:t>
            </a:r>
            <a:endParaRPr lang="en-CA" sz="110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i="1" kern="1200" dirty="0" smtClean="0">
                <a:solidFill>
                  <a:schemeClr val="tx1"/>
                </a:solidFill>
                <a:latin typeface="+mn-lt"/>
                <a:ea typeface="+mn-ea"/>
                <a:cs typeface="+mn-cs"/>
              </a:rPr>
              <a:t>Hebrews 4:15 - “For we do not have a High Priest who cannot sympathize with our weaknesses, but was in all </a:t>
            </a:r>
            <a:r>
              <a:rPr lang="en-CA" sz="1100" i="0" kern="1200" dirty="0" smtClean="0">
                <a:solidFill>
                  <a:schemeClr val="tx1"/>
                </a:solidFill>
                <a:latin typeface="+mn-lt"/>
                <a:ea typeface="+mn-ea"/>
                <a:cs typeface="+mn-cs"/>
              </a:rPr>
              <a:t>points</a:t>
            </a:r>
            <a:r>
              <a:rPr lang="en-CA" sz="1100" i="1" kern="1200" dirty="0" smtClean="0">
                <a:solidFill>
                  <a:schemeClr val="tx1"/>
                </a:solidFill>
                <a:latin typeface="+mn-lt"/>
                <a:ea typeface="+mn-ea"/>
                <a:cs typeface="+mn-cs"/>
              </a:rPr>
              <a:t> tempted as </a:t>
            </a:r>
            <a:r>
              <a:rPr lang="en-CA" sz="1100" i="0" kern="1200" dirty="0" smtClean="0">
                <a:solidFill>
                  <a:schemeClr val="tx1"/>
                </a:solidFill>
                <a:latin typeface="+mn-lt"/>
                <a:ea typeface="+mn-ea"/>
                <a:cs typeface="+mn-cs"/>
              </a:rPr>
              <a:t>we are, yet</a:t>
            </a:r>
            <a:r>
              <a:rPr lang="en-CA" sz="1100" i="1" kern="1200" dirty="0" smtClean="0">
                <a:solidFill>
                  <a:schemeClr val="tx1"/>
                </a:solidFill>
                <a:latin typeface="+mn-lt"/>
                <a:ea typeface="+mn-ea"/>
                <a:cs typeface="+mn-cs"/>
              </a:rPr>
              <a:t> without sin.” NKJV</a:t>
            </a:r>
            <a:endParaRPr lang="en-CA" sz="1100" i="1" kern="1200" dirty="0">
              <a:solidFill>
                <a:schemeClr val="tx1"/>
              </a:solidFill>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i="1" kern="1200" dirty="0" smtClean="0">
                <a:solidFill>
                  <a:schemeClr val="tx1"/>
                </a:solidFill>
                <a:latin typeface="+mn-lt"/>
                <a:ea typeface="+mn-ea"/>
                <a:cs typeface="+mn-cs"/>
              </a:rPr>
              <a:t>Hebrews 4:15 - “For we do not have a High Priest who cannot sympathize with our weaknesses, but was in all </a:t>
            </a:r>
            <a:r>
              <a:rPr lang="en-CA" sz="1100" i="0" kern="1200" dirty="0" smtClean="0">
                <a:solidFill>
                  <a:schemeClr val="tx1"/>
                </a:solidFill>
                <a:latin typeface="+mn-lt"/>
                <a:ea typeface="+mn-ea"/>
                <a:cs typeface="+mn-cs"/>
              </a:rPr>
              <a:t>points</a:t>
            </a:r>
            <a:r>
              <a:rPr lang="en-CA" sz="1100" i="1" kern="1200" dirty="0" smtClean="0">
                <a:solidFill>
                  <a:schemeClr val="tx1"/>
                </a:solidFill>
                <a:latin typeface="+mn-lt"/>
                <a:ea typeface="+mn-ea"/>
                <a:cs typeface="+mn-cs"/>
              </a:rPr>
              <a:t> tempted as </a:t>
            </a:r>
            <a:r>
              <a:rPr lang="en-CA" sz="1100" i="0" kern="1200" dirty="0" smtClean="0">
                <a:solidFill>
                  <a:schemeClr val="tx1"/>
                </a:solidFill>
                <a:latin typeface="+mn-lt"/>
                <a:ea typeface="+mn-ea"/>
                <a:cs typeface="+mn-cs"/>
              </a:rPr>
              <a:t>we are, yet</a:t>
            </a:r>
            <a:r>
              <a:rPr lang="en-CA" sz="1100" i="1" kern="1200" dirty="0" smtClean="0">
                <a:solidFill>
                  <a:schemeClr val="tx1"/>
                </a:solidFill>
                <a:latin typeface="+mn-lt"/>
                <a:ea typeface="+mn-ea"/>
                <a:cs typeface="+mn-cs"/>
              </a:rPr>
              <a:t> without sin.” NKJV</a:t>
            </a:r>
          </a:p>
          <a:p>
            <a:r>
              <a:rPr lang="en-CA" sz="1100" i="1" kern="1200" dirty="0" smtClean="0">
                <a:solidFill>
                  <a:schemeClr val="tx1"/>
                </a:solidFill>
                <a:latin typeface="+mn-lt"/>
                <a:ea typeface="+mn-ea"/>
                <a:cs typeface="+mn-cs"/>
              </a:rPr>
              <a:t>Hebrews 12:1-3 “Therefore we also, since we are surrounded by so great a cloud of witnesses, let us lay aside every weight, and the sin which so easily ensnares </a:t>
            </a:r>
            <a:r>
              <a:rPr lang="en-CA" sz="1100" i="0" kern="1200" dirty="0" smtClean="0">
                <a:solidFill>
                  <a:schemeClr val="tx1"/>
                </a:solidFill>
                <a:latin typeface="+mn-lt"/>
                <a:ea typeface="+mn-ea"/>
                <a:cs typeface="+mn-cs"/>
              </a:rPr>
              <a:t>us,</a:t>
            </a:r>
            <a:r>
              <a:rPr lang="en-CA" sz="1100" i="1" kern="1200" dirty="0" smtClean="0">
                <a:solidFill>
                  <a:schemeClr val="tx1"/>
                </a:solidFill>
                <a:latin typeface="+mn-lt"/>
                <a:ea typeface="+mn-ea"/>
                <a:cs typeface="+mn-cs"/>
              </a:rPr>
              <a:t> and let us run with endurance the race that is set before us, </a:t>
            </a:r>
            <a:r>
              <a:rPr lang="en-CA" sz="1100" i="1" kern="1200" baseline="30000" dirty="0" smtClean="0">
                <a:solidFill>
                  <a:schemeClr val="tx1"/>
                </a:solidFill>
                <a:latin typeface="+mn-lt"/>
                <a:ea typeface="+mn-ea"/>
                <a:cs typeface="+mn-cs"/>
              </a:rPr>
              <a:t>2 looking unto Jesus, the author and finisher of </a:t>
            </a:r>
            <a:r>
              <a:rPr lang="en-CA" sz="1100" i="0" kern="1200" baseline="30000" dirty="0" smtClean="0">
                <a:solidFill>
                  <a:schemeClr val="tx1"/>
                </a:solidFill>
                <a:latin typeface="+mn-lt"/>
                <a:ea typeface="+mn-ea"/>
                <a:cs typeface="+mn-cs"/>
              </a:rPr>
              <a:t>our</a:t>
            </a:r>
            <a:r>
              <a:rPr lang="en-CA" sz="1100" i="1" kern="1200" baseline="30000" dirty="0" smtClean="0">
                <a:solidFill>
                  <a:schemeClr val="tx1"/>
                </a:solidFill>
                <a:latin typeface="+mn-lt"/>
                <a:ea typeface="+mn-ea"/>
                <a:cs typeface="+mn-cs"/>
              </a:rPr>
              <a:t> faith, who for the joy that was set before Him endured the cross, despising the shame, and has sat down at the right hand of the throne of God. Consider him who endured such opposition from sinners, so that you will not grow weary and lose heart.” </a:t>
            </a:r>
            <a:r>
              <a:rPr lang="en-CA" sz="1100" b="1" i="1" kern="1200" baseline="30000" dirty="0" smtClean="0">
                <a:solidFill>
                  <a:schemeClr val="tx1"/>
                </a:solidFill>
                <a:latin typeface="+mn-lt"/>
                <a:ea typeface="+mn-ea"/>
                <a:cs typeface="+mn-cs"/>
              </a:rPr>
              <a:t>Look to Jesus.  He is the anchor hold.</a:t>
            </a:r>
          </a:p>
          <a:p>
            <a:r>
              <a:rPr lang="en-CA" sz="1100" b="1" i="1" kern="1200" baseline="30000" dirty="0" smtClean="0">
                <a:solidFill>
                  <a:schemeClr val="tx1"/>
                </a:solidFill>
                <a:latin typeface="+mn-lt"/>
                <a:ea typeface="+mn-ea"/>
                <a:cs typeface="+mn-cs"/>
              </a:rPr>
              <a:t>Don’t be surprised @ hardships – Jesus had them too!</a:t>
            </a:r>
          </a:p>
          <a:p>
            <a:r>
              <a:rPr lang="en-CA" sz="1100" b="1" i="1" kern="1200" baseline="30000" dirty="0" smtClean="0">
                <a:solidFill>
                  <a:schemeClr val="tx1"/>
                </a:solidFill>
                <a:latin typeface="+mn-lt"/>
                <a:ea typeface="+mn-ea"/>
                <a:cs typeface="+mn-cs"/>
              </a:rPr>
              <a:t>Align with Christ not circumstances!</a:t>
            </a:r>
          </a:p>
          <a:p>
            <a:r>
              <a:rPr lang="en-CA" sz="1100" b="1" i="1" kern="1200" baseline="30000" dirty="0" smtClean="0">
                <a:solidFill>
                  <a:schemeClr val="tx1"/>
                </a:solidFill>
                <a:latin typeface="+mn-lt"/>
                <a:ea typeface="+mn-ea"/>
                <a:cs typeface="+mn-cs"/>
              </a:rPr>
              <a:t>Jesus had His eyes on the prize – God – Eternity.</a:t>
            </a:r>
          </a:p>
          <a:p>
            <a:r>
              <a:rPr lang="en-CA" sz="1100" b="1" i="1" u="sng" kern="1200" baseline="30000" dirty="0" smtClean="0">
                <a:solidFill>
                  <a:schemeClr val="tx1"/>
                </a:solidFill>
                <a:latin typeface="+mn-lt"/>
                <a:ea typeface="+mn-ea"/>
                <a:cs typeface="+mn-cs"/>
              </a:rPr>
              <a:t>Recalibrate to eternity…</a:t>
            </a:r>
          </a:p>
          <a:p>
            <a:r>
              <a:rPr lang="en-CA" sz="1100" b="1" i="1" kern="1200" baseline="30000" dirty="0" smtClean="0">
                <a:solidFill>
                  <a:schemeClr val="tx1"/>
                </a:solidFill>
                <a:latin typeface="+mn-lt"/>
                <a:ea typeface="+mn-ea"/>
                <a:cs typeface="+mn-cs"/>
              </a:rPr>
              <a:t> </a:t>
            </a:r>
            <a:endParaRPr lang="en-CA" sz="1100" i="1" kern="1200" baseline="30000" dirty="0" smtClean="0">
              <a:solidFill>
                <a:schemeClr val="tx1"/>
              </a:solidFill>
              <a:latin typeface="+mn-lt"/>
              <a:ea typeface="+mn-ea"/>
              <a:cs typeface="+mn-cs"/>
            </a:endParaRPr>
          </a:p>
          <a:p>
            <a:r>
              <a:rPr lang="en-CA" sz="1100" b="1" i="1" kern="1200" baseline="30000" dirty="0" smtClean="0">
                <a:solidFill>
                  <a:schemeClr val="tx1"/>
                </a:solidFill>
                <a:latin typeface="+mn-lt"/>
                <a:ea typeface="+mn-ea"/>
                <a:cs typeface="+mn-cs"/>
              </a:rPr>
              <a:t>Psalm 16</a:t>
            </a:r>
            <a:endParaRPr lang="en-CA" sz="1100" i="1" kern="1200" baseline="30000" dirty="0" smtClean="0">
              <a:solidFill>
                <a:schemeClr val="tx1"/>
              </a:solidFill>
              <a:latin typeface="+mn-lt"/>
              <a:ea typeface="+mn-ea"/>
              <a:cs typeface="+mn-cs"/>
            </a:endParaRPr>
          </a:p>
          <a:p>
            <a:r>
              <a:rPr lang="en-CA" sz="1100" b="1" i="1" kern="1200" baseline="30000" dirty="0" smtClean="0">
                <a:solidFill>
                  <a:schemeClr val="tx1"/>
                </a:solidFill>
                <a:latin typeface="+mn-lt"/>
                <a:ea typeface="+mn-ea"/>
                <a:cs typeface="+mn-cs"/>
              </a:rPr>
              <a:t>Vs. 2 - I say to the Lord, “You are my Lord; apart from you I have no good thing.”</a:t>
            </a:r>
            <a:endParaRPr lang="en-CA" sz="1100" i="1" kern="1200" baseline="30000" dirty="0" smtClean="0">
              <a:solidFill>
                <a:schemeClr val="tx1"/>
              </a:solidFill>
              <a:latin typeface="+mn-lt"/>
              <a:ea typeface="+mn-ea"/>
              <a:cs typeface="+mn-cs"/>
            </a:endParaRPr>
          </a:p>
          <a:p>
            <a:pPr lvl="0"/>
            <a:r>
              <a:rPr lang="en-CA" sz="1100" i="1" kern="1200" baseline="30000" dirty="0" smtClean="0">
                <a:solidFill>
                  <a:schemeClr val="tx1"/>
                </a:solidFill>
                <a:latin typeface="+mn-lt"/>
                <a:ea typeface="+mn-ea"/>
                <a:cs typeface="+mn-cs"/>
              </a:rPr>
              <a:t>David acknowledges that His reference point is God</a:t>
            </a:r>
          </a:p>
          <a:p>
            <a:r>
              <a:rPr lang="en-CA" sz="1100" b="1" i="1" kern="1200" baseline="30000" dirty="0" smtClean="0">
                <a:solidFill>
                  <a:schemeClr val="tx1"/>
                </a:solidFill>
                <a:latin typeface="+mn-lt"/>
                <a:ea typeface="+mn-ea"/>
                <a:cs typeface="+mn-cs"/>
              </a:rPr>
              <a:t>Vs. 4</a:t>
            </a:r>
            <a:r>
              <a:rPr lang="en-CA" sz="1100" i="1" kern="1200" baseline="30000" dirty="0" smtClean="0">
                <a:solidFill>
                  <a:schemeClr val="tx1"/>
                </a:solidFill>
                <a:latin typeface="+mn-lt"/>
                <a:ea typeface="+mn-ea"/>
                <a:cs typeface="+mn-cs"/>
              </a:rPr>
              <a:t> - Those who run after other gods will suffer more and more.</a:t>
            </a:r>
          </a:p>
          <a:p>
            <a:pPr lvl="0"/>
            <a:r>
              <a:rPr lang="en-CA" sz="1100" i="1" kern="1200" baseline="30000" dirty="0" smtClean="0">
                <a:solidFill>
                  <a:schemeClr val="tx1"/>
                </a:solidFill>
                <a:latin typeface="+mn-lt"/>
                <a:ea typeface="+mn-ea"/>
                <a:cs typeface="+mn-cs"/>
              </a:rPr>
              <a:t>Those who anchor in other gods – other beliefs will suffer</a:t>
            </a:r>
          </a:p>
          <a:p>
            <a:r>
              <a:rPr lang="en-CA" sz="1100" b="1" i="1" kern="1200" baseline="30000" dirty="0" smtClean="0">
                <a:solidFill>
                  <a:schemeClr val="tx1"/>
                </a:solidFill>
                <a:latin typeface="+mn-lt"/>
                <a:ea typeface="+mn-ea"/>
                <a:cs typeface="+mn-cs"/>
              </a:rPr>
              <a:t>Vs. 5-6</a:t>
            </a:r>
            <a:r>
              <a:rPr lang="en-CA" sz="1100" i="1" kern="1200" baseline="30000" dirty="0" smtClean="0">
                <a:solidFill>
                  <a:schemeClr val="tx1"/>
                </a:solidFill>
                <a:latin typeface="+mn-lt"/>
                <a:ea typeface="+mn-ea"/>
                <a:cs typeface="+mn-cs"/>
              </a:rPr>
              <a:t> - Lord, you alone are my portion and my cup; you make my lot secure. 6 The boundary lines have fallen for me in pleasant places; surely I have a delightful inheritance.</a:t>
            </a:r>
          </a:p>
          <a:p>
            <a:pPr lvl="0"/>
            <a:r>
              <a:rPr lang="en-CA" sz="1100" i="1" kern="1200" baseline="30000" dirty="0" smtClean="0">
                <a:solidFill>
                  <a:schemeClr val="tx1"/>
                </a:solidFill>
                <a:latin typeface="+mn-lt"/>
                <a:ea typeface="+mn-ea"/>
                <a:cs typeface="+mn-cs"/>
              </a:rPr>
              <a:t>God is enough for me – my food, sustenance, my daily needs</a:t>
            </a:r>
          </a:p>
          <a:p>
            <a:pPr lvl="0"/>
            <a:r>
              <a:rPr lang="en-CA" sz="1100" i="1" kern="1200" baseline="30000" dirty="0" smtClean="0">
                <a:solidFill>
                  <a:schemeClr val="tx1"/>
                </a:solidFill>
                <a:latin typeface="+mn-lt"/>
                <a:ea typeface="+mn-ea"/>
                <a:cs typeface="+mn-cs"/>
              </a:rPr>
              <a:t>God is the reference point for all things –  Romans 8:28 God makes all things work together for good for those who are after His heart! – gives security</a:t>
            </a:r>
          </a:p>
          <a:p>
            <a:pPr lvl="0"/>
            <a:r>
              <a:rPr lang="en-CA" sz="1100" i="1" kern="1200" baseline="30000" dirty="0" smtClean="0">
                <a:solidFill>
                  <a:schemeClr val="tx1"/>
                </a:solidFill>
                <a:latin typeface="+mn-lt"/>
                <a:ea typeface="+mn-ea"/>
                <a:cs typeface="+mn-cs"/>
              </a:rPr>
              <a:t>Heaven is our inheritance!</a:t>
            </a:r>
          </a:p>
          <a:p>
            <a:r>
              <a:rPr lang="en-CA" sz="1100" b="1" i="1" kern="1200" baseline="30000" dirty="0" smtClean="0">
                <a:solidFill>
                  <a:schemeClr val="tx1"/>
                </a:solidFill>
                <a:latin typeface="+mn-lt"/>
                <a:ea typeface="+mn-ea"/>
                <a:cs typeface="+mn-cs"/>
              </a:rPr>
              <a:t>Vs. 7-8</a:t>
            </a:r>
            <a:r>
              <a:rPr lang="en-CA" sz="1100" i="1" kern="1200" baseline="30000" dirty="0" smtClean="0">
                <a:solidFill>
                  <a:schemeClr val="tx1"/>
                </a:solidFill>
                <a:latin typeface="+mn-lt"/>
                <a:ea typeface="+mn-ea"/>
                <a:cs typeface="+mn-cs"/>
              </a:rPr>
              <a:t> -  7 I will praise the Lord, who counsels me; even at night my heart instructs me. 8 I keep my eyes always on the Lord.  With him at my right hand, I will not be shaken.</a:t>
            </a:r>
          </a:p>
          <a:p>
            <a:pPr lvl="0"/>
            <a:r>
              <a:rPr lang="en-CA" sz="1100" i="1" kern="1200" baseline="30000" dirty="0" smtClean="0">
                <a:solidFill>
                  <a:schemeClr val="tx1"/>
                </a:solidFill>
                <a:latin typeface="+mn-lt"/>
                <a:ea typeface="+mn-ea"/>
                <a:cs typeface="+mn-cs"/>
              </a:rPr>
              <a:t>He gives us counsel</a:t>
            </a:r>
          </a:p>
          <a:p>
            <a:pPr lvl="0"/>
            <a:r>
              <a:rPr lang="en-CA" sz="1100" i="1" kern="1200" baseline="30000" dirty="0" smtClean="0">
                <a:solidFill>
                  <a:schemeClr val="tx1"/>
                </a:solidFill>
                <a:latin typeface="+mn-lt"/>
                <a:ea typeface="+mn-ea"/>
                <a:cs typeface="+mn-cs"/>
              </a:rPr>
              <a:t>When I look to Him, I am at rest – confident – secure</a:t>
            </a:r>
          </a:p>
          <a:p>
            <a:r>
              <a:rPr lang="en-CA" sz="1100" b="1" i="1" kern="1200" baseline="30000" dirty="0" smtClean="0">
                <a:solidFill>
                  <a:schemeClr val="tx1"/>
                </a:solidFill>
                <a:latin typeface="+mn-lt"/>
                <a:ea typeface="+mn-ea"/>
                <a:cs typeface="+mn-cs"/>
              </a:rPr>
              <a:t>Vs. 9-11</a:t>
            </a:r>
            <a:r>
              <a:rPr lang="en-CA" sz="1100" i="1" kern="1200" baseline="30000" dirty="0" smtClean="0">
                <a:solidFill>
                  <a:schemeClr val="tx1"/>
                </a:solidFill>
                <a:latin typeface="+mn-lt"/>
                <a:ea typeface="+mn-ea"/>
                <a:cs typeface="+mn-cs"/>
              </a:rPr>
              <a:t> -  9 Therefore my heart is glad and my tongue rejoices;  my body also will rest secure,10 because you will not abandon me to the realm of the dead,  nor will you let your faithful[</a:t>
            </a:r>
            <a:r>
              <a:rPr lang="en-CA" sz="1100" i="1" u="sng" kern="1200" baseline="30000" dirty="0" smtClean="0">
                <a:solidFill>
                  <a:schemeClr val="tx1"/>
                </a:solidFill>
                <a:latin typeface="+mn-lt"/>
                <a:ea typeface="+mn-ea"/>
                <a:cs typeface="+mn-cs"/>
                <a:hlinkClick r:id="rId3" tooltip="See footnote b"/>
              </a:rPr>
              <a:t>b</a:t>
            </a:r>
            <a:r>
              <a:rPr lang="en-CA" sz="1100" i="1" kern="1200" baseline="30000" dirty="0" smtClean="0">
                <a:solidFill>
                  <a:schemeClr val="tx1"/>
                </a:solidFill>
                <a:latin typeface="+mn-lt"/>
                <a:ea typeface="+mn-ea"/>
                <a:cs typeface="+mn-cs"/>
              </a:rPr>
              <a:t>] one see decay.11 You make known to me the path of life;  you will fill me with joy in your presence,  with eternal pleasures at your right hand.</a:t>
            </a:r>
          </a:p>
          <a:p>
            <a:pPr lvl="0"/>
            <a:r>
              <a:rPr lang="en-CA" sz="1100" i="1" kern="1200" baseline="30000" dirty="0" smtClean="0">
                <a:solidFill>
                  <a:schemeClr val="tx1"/>
                </a:solidFill>
                <a:latin typeface="+mn-lt"/>
                <a:ea typeface="+mn-ea"/>
                <a:cs typeface="+mn-cs"/>
              </a:rPr>
              <a:t>I have joy</a:t>
            </a:r>
          </a:p>
          <a:p>
            <a:pPr lvl="0"/>
            <a:r>
              <a:rPr lang="en-CA" sz="1100" i="1" kern="1200" baseline="30000" dirty="0" smtClean="0">
                <a:solidFill>
                  <a:schemeClr val="tx1"/>
                </a:solidFill>
                <a:latin typeface="+mn-lt"/>
                <a:ea typeface="+mn-ea"/>
                <a:cs typeface="+mn-cs"/>
              </a:rPr>
              <a:t>Rest</a:t>
            </a:r>
          </a:p>
          <a:p>
            <a:pPr lvl="0"/>
            <a:r>
              <a:rPr lang="en-CA" sz="1100" i="1" kern="1200" baseline="30000" dirty="0" smtClean="0">
                <a:solidFill>
                  <a:schemeClr val="tx1"/>
                </a:solidFill>
                <a:latin typeface="+mn-lt"/>
                <a:ea typeface="+mn-ea"/>
                <a:cs typeface="+mn-cs"/>
              </a:rPr>
              <a:t>I have purpose &amp; direction</a:t>
            </a:r>
          </a:p>
          <a:p>
            <a:r>
              <a:rPr lang="en-CA" sz="1100" i="1" kern="1200" baseline="30000" dirty="0" smtClean="0">
                <a:solidFill>
                  <a:schemeClr val="tx1"/>
                </a:solidFill>
                <a:latin typeface="+mn-lt"/>
                <a:ea typeface="+mn-ea"/>
                <a:cs typeface="+mn-cs"/>
              </a:rPr>
              <a:t>When I look to Him – meet with Him He fills me with everything I need for life &amp; godliness – purpose, joy, peace, satisfaction…</a:t>
            </a:r>
          </a:p>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kern="1200" dirty="0" smtClean="0">
                <a:solidFill>
                  <a:schemeClr val="tx1"/>
                </a:solidFill>
                <a:latin typeface="+mn-lt"/>
                <a:ea typeface="+mn-ea"/>
                <a:cs typeface="+mn-cs"/>
              </a:rPr>
              <a:t>What is it that needs to realign?  Recalibrate?</a:t>
            </a:r>
            <a:endParaRPr lang="en-CA" sz="1100" kern="1200" dirty="0" smtClean="0">
              <a:solidFill>
                <a:schemeClr val="tx1"/>
              </a:solidFill>
              <a:latin typeface="+mn-lt"/>
              <a:ea typeface="+mn-ea"/>
              <a:cs typeface="+mn-cs"/>
            </a:endParaRPr>
          </a:p>
          <a:p>
            <a:r>
              <a:rPr lang="en-CA" sz="1100" kern="1200" dirty="0" smtClean="0">
                <a:solidFill>
                  <a:schemeClr val="tx1"/>
                </a:solidFill>
                <a:latin typeface="+mn-lt"/>
                <a:ea typeface="+mn-ea"/>
                <a:cs typeface="+mn-cs"/>
              </a:rPr>
              <a:t>Read story from ‘The Rest of God’, Mark Buchanan (Jason, beginning of Chapter 2)</a:t>
            </a:r>
          </a:p>
          <a:p>
            <a:pPr lvl="0"/>
            <a:r>
              <a:rPr lang="en-CA" sz="1100" b="1" kern="1200" dirty="0" smtClean="0">
                <a:solidFill>
                  <a:schemeClr val="tx1"/>
                </a:solidFill>
                <a:latin typeface="+mn-lt"/>
                <a:ea typeface="+mn-ea"/>
                <a:cs typeface="+mn-cs"/>
              </a:rPr>
              <a:t>Be transformed by the renewing of your mind – Romans 12:2</a:t>
            </a:r>
            <a:endParaRPr lang="en-CA" sz="1100" kern="1200" dirty="0" smtClean="0">
              <a:solidFill>
                <a:schemeClr val="tx1"/>
              </a:solidFill>
              <a:latin typeface="+mn-lt"/>
              <a:ea typeface="+mn-ea"/>
              <a:cs typeface="+mn-cs"/>
            </a:endParaRPr>
          </a:p>
          <a:p>
            <a:pPr lvl="0"/>
            <a:r>
              <a:rPr lang="en-CA" sz="1100" b="1" kern="1200" dirty="0" smtClean="0">
                <a:solidFill>
                  <a:schemeClr val="tx1"/>
                </a:solidFill>
                <a:latin typeface="+mn-lt"/>
                <a:ea typeface="+mn-ea"/>
                <a:cs typeface="+mn-cs"/>
              </a:rPr>
              <a:t>Be made new in the attitude of your mind – Eph. 4:23</a:t>
            </a:r>
            <a:endParaRPr lang="en-CA" sz="1100" kern="1200" dirty="0" smtClean="0">
              <a:solidFill>
                <a:schemeClr val="tx1"/>
              </a:solidFill>
              <a:latin typeface="+mn-lt"/>
              <a:ea typeface="+mn-ea"/>
              <a:cs typeface="+mn-cs"/>
            </a:endParaRPr>
          </a:p>
          <a:p>
            <a:pPr lvl="0"/>
            <a:r>
              <a:rPr lang="en-CA" sz="1100" b="1" kern="1200" dirty="0" smtClean="0">
                <a:solidFill>
                  <a:schemeClr val="tx1"/>
                </a:solidFill>
                <a:latin typeface="+mn-lt"/>
                <a:ea typeface="+mn-ea"/>
                <a:cs typeface="+mn-cs"/>
              </a:rPr>
              <a:t>Let this mind be in you which was also in Christ Jesus… Philippians 2:5</a:t>
            </a:r>
            <a:endParaRPr lang="en-CA" sz="1100" kern="1200" dirty="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CA" sz="1100" b="1" u="sng" kern="1200" dirty="0" smtClean="0">
                <a:solidFill>
                  <a:schemeClr val="tx1"/>
                </a:solidFill>
                <a:latin typeface="+mn-lt"/>
                <a:ea typeface="+mn-ea"/>
                <a:cs typeface="+mn-cs"/>
              </a:rPr>
              <a:t>In Conclusion:</a:t>
            </a:r>
          </a:p>
          <a:p>
            <a:r>
              <a:rPr lang="en-CA" sz="1100" b="1" kern="1200" dirty="0" smtClean="0">
                <a:solidFill>
                  <a:schemeClr val="tx1"/>
                </a:solidFill>
                <a:latin typeface="+mn-lt"/>
                <a:ea typeface="+mn-ea"/>
                <a:cs typeface="+mn-cs"/>
              </a:rPr>
              <a:t>I must be transformed in my mind and recalibrated to the mind of Christ.</a:t>
            </a:r>
          </a:p>
          <a:p>
            <a:r>
              <a:rPr lang="en-CA" sz="1100" b="1" kern="1200" dirty="0" smtClean="0">
                <a:solidFill>
                  <a:schemeClr val="tx1"/>
                </a:solidFill>
                <a:latin typeface="+mn-lt"/>
                <a:ea typeface="+mn-ea"/>
                <a:cs typeface="+mn-cs"/>
              </a:rPr>
              <a:t>I can only do that because I make up my mind to.</a:t>
            </a:r>
          </a:p>
          <a:p>
            <a:r>
              <a:rPr lang="en-CA" sz="1100" b="1" kern="1200" dirty="0" smtClean="0">
                <a:solidFill>
                  <a:schemeClr val="tx1"/>
                </a:solidFill>
                <a:latin typeface="+mn-lt"/>
                <a:ea typeface="+mn-ea"/>
                <a:cs typeface="+mn-cs"/>
              </a:rPr>
              <a:t>I must look to Jesus, recognize that all truth is based on eternity</a:t>
            </a:r>
          </a:p>
          <a:p>
            <a:r>
              <a:rPr lang="en-CA" sz="1100" b="1" kern="1200" dirty="0" smtClean="0">
                <a:solidFill>
                  <a:schemeClr val="tx1"/>
                </a:solidFill>
                <a:latin typeface="+mn-lt"/>
                <a:ea typeface="+mn-ea"/>
                <a:cs typeface="+mn-cs"/>
              </a:rPr>
              <a:t>God is my standard, my reference point!  Apart from Him, I have no good thing! </a:t>
            </a:r>
            <a:endParaRPr lang="en-CA" sz="1100" b="1" kern="1200" dirty="0">
              <a:solidFill>
                <a:schemeClr val="tx1"/>
              </a:solidFill>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4124512"/>
            <a:ext cx="8458200" cy="949799"/>
          </a:xfrm>
          <a:prstGeom prst="rect">
            <a:avLst/>
          </a:prstGeom>
          <a:solidFill>
            <a:schemeClr val="dk2"/>
          </a:solidFill>
          <a:ln>
            <a:noFill/>
          </a:ln>
        </p:spPr>
        <p:txBody>
          <a:bodyPr lIns="91425" tIns="45700" rIns="91425" bIns="45700" anchor="ctr" anchorCtr="0">
            <a:spAutoFit/>
          </a:bodyPr>
          <a:lstStyle/>
          <a:p>
            <a:endParaRPr/>
          </a:p>
        </p:txBody>
      </p:sp>
      <p:sp>
        <p:nvSpPr>
          <p:cNvPr id="9" name="Shape 9"/>
          <p:cNvSpPr txBox="1">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1pPr>
            <a:lvl2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2pPr>
            <a:lvl3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3pPr>
            <a:lvl4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4pPr>
            <a:lvl5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5pPr>
            <a:lvl6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6pPr>
            <a:lvl7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7pPr>
            <a:lvl8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8pPr>
            <a:lvl9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5"/>
        <p:cNvGrpSpPr/>
        <p:nvPr/>
      </p:nvGrpSpPr>
      <p:grpSpPr>
        <a:xfrm>
          <a:off x="0" y="0"/>
          <a:ext cx="0" cy="0"/>
          <a:chOff x="0" y="0"/>
          <a:chExt cx="0" cy="0"/>
        </a:xfrm>
      </p:grpSpPr>
      <p:sp>
        <p:nvSpPr>
          <p:cNvPr id="16" name="Shape 16"/>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7" name="Shape 17"/>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
        <p:nvSpPr>
          <p:cNvPr id="18" name="Shape 18"/>
          <p:cNvSpPr txBox="1">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9" name="Shape 19"/>
          <p:cNvSpPr txBox="1">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0"/>
        <p:cNvGrpSpPr/>
        <p:nvPr/>
      </p:nvGrpSpPr>
      <p:grpSpPr>
        <a:xfrm>
          <a:off x="0" y="0"/>
          <a:ext cx="0" cy="0"/>
          <a:chOff x="0" y="0"/>
          <a:chExt cx="0" cy="0"/>
        </a:xfrm>
      </p:grpSpPr>
      <p:sp>
        <p:nvSpPr>
          <p:cNvPr id="21" name="Shape 21"/>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22" name="Shape 22"/>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3"/>
        <p:cNvGrpSpPr/>
        <p:nvPr/>
      </p:nvGrpSpPr>
      <p:grpSpPr>
        <a:xfrm>
          <a:off x="0" y="0"/>
          <a:ext cx="0" cy="0"/>
          <a:chOff x="0" y="0"/>
          <a:chExt cx="0" cy="0"/>
        </a:xfrm>
      </p:grpSpPr>
      <p:sp>
        <p:nvSpPr>
          <p:cNvPr id="24" name="Shape 24"/>
          <p:cNvSpPr/>
          <p:nvPr/>
        </p:nvSpPr>
        <p:spPr>
          <a:xfrm>
            <a:off x="0" y="5875078"/>
            <a:ext cx="8686800" cy="692700"/>
          </a:xfrm>
          <a:prstGeom prst="rect">
            <a:avLst/>
          </a:prstGeom>
          <a:solidFill>
            <a:schemeClr val="dk2"/>
          </a:solidFill>
          <a:ln>
            <a:noFill/>
          </a:ln>
        </p:spPr>
        <p:txBody>
          <a:bodyPr lIns="91425" tIns="45700" rIns="91425" bIns="45700" anchor="ctr" anchorCtr="0">
            <a:spAutoFit/>
          </a:bodyPr>
          <a:lstStyle/>
          <a:p>
            <a:endParaRPr/>
          </a:p>
        </p:txBody>
      </p:sp>
      <p:sp>
        <p:nvSpPr>
          <p:cNvPr id="25" name="Shape 25"/>
          <p:cNvSpPr txBox="1">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32" name="Shape 32"/>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35" name="Shape 35"/>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38" name="Shape 38"/>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Arial"/>
                <a:ea typeface="Arial"/>
                <a:cs typeface="Arial"/>
                <a:sym typeface="Arial"/>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Arial"/>
                <a:ea typeface="Arial"/>
                <a:cs typeface="Arial"/>
                <a:sym typeface="Arial"/>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C:\Users\wanda\Documents\My Studies\Recalibrate\future-default-theme.jpg"/>
          <p:cNvPicPr/>
          <p:nvPr/>
        </p:nvPicPr>
        <p:blipFill>
          <a:blip r:embed="rId3" cstate="print"/>
          <a:srcRect/>
          <a:stretch>
            <a:fillRect/>
          </a:stretch>
        </p:blipFill>
        <p:spPr bwMode="auto">
          <a:xfrm>
            <a:off x="1079104" y="908720"/>
            <a:ext cx="8064896" cy="4680520"/>
          </a:xfrm>
          <a:prstGeom prst="rect">
            <a:avLst/>
          </a:prstGeom>
          <a:noFill/>
          <a:ln w="9525">
            <a:noFill/>
            <a:miter lim="800000"/>
            <a:headEnd/>
            <a:tailEnd/>
          </a:ln>
        </p:spPr>
      </p:pic>
      <p:sp>
        <p:nvSpPr>
          <p:cNvPr id="3" name="TextBox 2"/>
          <p:cNvSpPr txBox="1"/>
          <p:nvPr/>
        </p:nvSpPr>
        <p:spPr>
          <a:xfrm>
            <a:off x="4211960" y="5877272"/>
            <a:ext cx="4392488" cy="369332"/>
          </a:xfrm>
          <a:prstGeom prst="rect">
            <a:avLst/>
          </a:prstGeom>
          <a:noFill/>
        </p:spPr>
        <p:txBody>
          <a:bodyPr wrap="square" rtlCol="0">
            <a:spAutoFit/>
          </a:bodyPr>
          <a:lstStyle/>
          <a:p>
            <a:pPr algn="r"/>
            <a:r>
              <a:rPr lang="en-CA" sz="1800" dirty="0" smtClean="0">
                <a:solidFill>
                  <a:schemeClr val="bg1"/>
                </a:solidFill>
                <a:latin typeface="Calibri" pitchFamily="34" charset="0"/>
              </a:rPr>
              <a:t>Pt. 1</a:t>
            </a:r>
            <a:endParaRPr lang="en-CA" sz="18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
        <p:nvSpPr>
          <p:cNvPr id="46" name="Shape 46"/>
          <p:cNvSpPr txBox="1">
            <a:spLocks noGrp="1"/>
          </p:cNvSpPr>
          <p:nvPr>
            <p:ph type="ctrTitle"/>
          </p:nvPr>
        </p:nvSpPr>
        <p:spPr>
          <a:xfrm>
            <a:off x="2961900" y="1138524"/>
            <a:ext cx="5496300" cy="2748000"/>
          </a:xfrm>
          <a:prstGeom prst="rect">
            <a:avLst/>
          </a:prstGeom>
        </p:spPr>
        <p:txBody>
          <a:bodyPr lIns="91425" tIns="91425" rIns="91425" bIns="91425" anchor="b" anchorCtr="0">
            <a:spAutoFit/>
          </a:bodyPr>
          <a:lstStyle/>
          <a:p>
            <a:pPr lvl="0" algn="r" rtl="0">
              <a:buNone/>
            </a:pPr>
            <a:r>
              <a:rPr lang="en" sz="3200" dirty="0">
                <a:solidFill>
                  <a:srgbClr val="000000"/>
                </a:solidFill>
                <a:latin typeface="Calibri" pitchFamily="34" charset="0"/>
                <a:ea typeface="Syncopate"/>
                <a:cs typeface="Syncopate"/>
                <a:sym typeface="Syncopate"/>
              </a:rPr>
              <a:t>to </a:t>
            </a:r>
            <a:r>
              <a:rPr lang="en" sz="3200" u="sng" dirty="0">
                <a:solidFill>
                  <a:srgbClr val="000000"/>
                </a:solidFill>
                <a:latin typeface="Calibri" pitchFamily="34" charset="0"/>
                <a:ea typeface="Syncopate"/>
                <a:cs typeface="Syncopate"/>
                <a:sym typeface="Syncopate"/>
              </a:rPr>
              <a:t>correct</a:t>
            </a:r>
            <a:r>
              <a:rPr lang="en" sz="3200" dirty="0">
                <a:solidFill>
                  <a:srgbClr val="000000"/>
                </a:solidFill>
                <a:latin typeface="Calibri" pitchFamily="34" charset="0"/>
                <a:ea typeface="Syncopate"/>
                <a:cs typeface="Syncopate"/>
                <a:sym typeface="Syncopate"/>
              </a:rPr>
              <a:t> a measuring process by checking or adjusting again in comparison with a </a:t>
            </a:r>
            <a:r>
              <a:rPr lang="en" sz="3200" u="sng" dirty="0">
                <a:solidFill>
                  <a:srgbClr val="000000"/>
                </a:solidFill>
                <a:latin typeface="Calibri" pitchFamily="34" charset="0"/>
                <a:ea typeface="Syncopate"/>
                <a:cs typeface="Syncopate"/>
                <a:sym typeface="Syncopate"/>
              </a:rPr>
              <a:t>standard</a:t>
            </a:r>
          </a:p>
        </p:txBody>
      </p:sp>
      <p:sp>
        <p:nvSpPr>
          <p:cNvPr id="47" name="Shape 47"/>
          <p:cNvSpPr txBox="1">
            <a:spLocks noGrp="1"/>
          </p:cNvSpPr>
          <p:nvPr>
            <p:ph type="subTitle" idx="1"/>
          </p:nvPr>
        </p:nvSpPr>
        <p:spPr>
          <a:xfrm>
            <a:off x="685800" y="4260836"/>
            <a:ext cx="7772400" cy="677078"/>
          </a:xfrm>
          <a:prstGeom prst="rect">
            <a:avLst/>
          </a:prstGeom>
        </p:spPr>
        <p:txBody>
          <a:bodyPr lIns="91425" tIns="91425" rIns="91425" bIns="91425" anchor="ctr" anchorCtr="0">
            <a:spAutoFit/>
          </a:bodyPr>
          <a:lstStyle/>
          <a:p>
            <a:pPr>
              <a:buNone/>
            </a:pPr>
            <a:r>
              <a:rPr lang="en" sz="3200" b="0" dirty="0">
                <a:latin typeface="Calibri" pitchFamily="34" charset="0"/>
                <a:ea typeface="Syncopate"/>
                <a:cs typeface="Syncopate"/>
                <a:sym typeface="Syncopate"/>
              </a:rPr>
              <a:t>Recalibrate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381000" y="1438482"/>
            <a:ext cx="7772400" cy="2769959"/>
          </a:xfrm>
          <a:prstGeom prst="rect">
            <a:avLst/>
          </a:prstGeom>
        </p:spPr>
        <p:txBody>
          <a:bodyPr lIns="91425" tIns="91425" rIns="91425" bIns="91425" anchor="b" anchorCtr="0">
            <a:spAutoFit/>
          </a:bodyPr>
          <a:lstStyle/>
          <a:p>
            <a:pPr lvl="0" rtl="0">
              <a:buNone/>
            </a:pPr>
            <a:r>
              <a:rPr lang="en" sz="2800" dirty="0">
                <a:solidFill>
                  <a:srgbClr val="000000"/>
                </a:solidFill>
                <a:latin typeface="Calibri" pitchFamily="34" charset="0"/>
                <a:ea typeface="Syncopate"/>
                <a:cs typeface="Syncopate"/>
                <a:sym typeface="Syncopate"/>
              </a:rPr>
              <a:t>“Periodically we need to return to the land of the trinity and recalibrate our understanding of Christian virtues and their primacy in our lives, Christ likeness and Christ’s compassion and Christ’s mercy. This is what Paul would call keeping in step with the Spirit.” </a:t>
            </a:r>
          </a:p>
        </p:txBody>
      </p:sp>
      <p:sp>
        <p:nvSpPr>
          <p:cNvPr id="53" name="Shape 53"/>
          <p:cNvSpPr txBox="1">
            <a:spLocks noGrp="1"/>
          </p:cNvSpPr>
          <p:nvPr>
            <p:ph type="subTitle" idx="1"/>
          </p:nvPr>
        </p:nvSpPr>
        <p:spPr>
          <a:xfrm>
            <a:off x="685800" y="4124476"/>
            <a:ext cx="7772400" cy="949799"/>
          </a:xfrm>
          <a:prstGeom prst="rect">
            <a:avLst/>
          </a:prstGeom>
        </p:spPr>
        <p:txBody>
          <a:bodyPr lIns="91425" tIns="91425" rIns="91425" bIns="91425" anchor="ctr" anchorCtr="0">
            <a:spAutoFit/>
          </a:bodyPr>
          <a:lstStyle/>
          <a:p>
            <a:pPr lvl="0" rtl="0">
              <a:buNone/>
            </a:pPr>
            <a:r>
              <a:rPr lang="en" sz="2400" b="0">
                <a:latin typeface="Calibri" pitchFamily="34" charset="0"/>
                <a:ea typeface="Syncopate"/>
                <a:cs typeface="Syncopate"/>
                <a:sym typeface="Syncopate"/>
              </a:rPr>
              <a:t>- Bruce Mann</a:t>
            </a: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688871"/>
            <a:ext cx="8229600" cy="1107965"/>
          </a:xfrm>
          <a:prstGeom prst="rect">
            <a:avLst/>
          </a:prstGeom>
        </p:spPr>
        <p:txBody>
          <a:bodyPr lIns="91425" tIns="91425" rIns="91425" bIns="91425" anchor="b" anchorCtr="0">
            <a:spAutoFit/>
          </a:bodyPr>
          <a:lstStyle/>
          <a:p>
            <a:pPr>
              <a:buNone/>
            </a:pPr>
            <a:r>
              <a:rPr lang="en" sz="6000" dirty="0" smtClean="0">
                <a:latin typeface="Calibri" pitchFamily="34" charset="0"/>
              </a:rPr>
              <a:t>Hebrews 4:15</a:t>
            </a:r>
            <a:endParaRPr lang="en" sz="6000" dirty="0">
              <a:latin typeface="Calibri" pitchFamily="34" charset="0"/>
            </a:endParaRPr>
          </a:p>
        </p:txBody>
      </p:sp>
      <p:sp>
        <p:nvSpPr>
          <p:cNvPr id="59" name="Shape 59"/>
          <p:cNvSpPr txBox="1">
            <a:spLocks noGrp="1"/>
          </p:cNvSpPr>
          <p:nvPr>
            <p:ph type="body" idx="1"/>
          </p:nvPr>
        </p:nvSpPr>
        <p:spPr>
          <a:xfrm>
            <a:off x="457200" y="1947332"/>
            <a:ext cx="8229600" cy="3031569"/>
          </a:xfrm>
          <a:prstGeom prst="rect">
            <a:avLst/>
          </a:prstGeom>
        </p:spPr>
        <p:txBody>
          <a:bodyPr lIns="91425" tIns="91425" rIns="91425" bIns="91425" anchor="t" anchorCtr="0">
            <a:spAutoFit/>
          </a:bodyPr>
          <a:lstStyle/>
          <a:p>
            <a:pPr lvl="0">
              <a:buNone/>
            </a:pPr>
            <a:r>
              <a:rPr lang="en-CA" sz="3600" b="1" dirty="0" smtClean="0">
                <a:latin typeface="Calibri" pitchFamily="34" charset="0"/>
              </a:rPr>
              <a:t>For we do not have a High Priest who cannot sympathize with our weaknesses, but was in all </a:t>
            </a:r>
            <a:r>
              <a:rPr lang="en-CA" sz="3600" b="1" i="1" dirty="0" smtClean="0">
                <a:latin typeface="Calibri" pitchFamily="34" charset="0"/>
              </a:rPr>
              <a:t>points</a:t>
            </a:r>
            <a:r>
              <a:rPr lang="en-CA" sz="3600" b="1" dirty="0" smtClean="0">
                <a:latin typeface="Calibri" pitchFamily="34" charset="0"/>
              </a:rPr>
              <a:t> tempted as </a:t>
            </a:r>
            <a:r>
              <a:rPr lang="en-CA" sz="3600" b="1" i="1" dirty="0" smtClean="0">
                <a:latin typeface="Calibri" pitchFamily="34" charset="0"/>
              </a:rPr>
              <a:t>we are, yet</a:t>
            </a:r>
            <a:r>
              <a:rPr lang="en-CA" sz="3600" b="1" dirty="0" smtClean="0">
                <a:latin typeface="Calibri" pitchFamily="34" charset="0"/>
              </a:rPr>
              <a:t> without sin.</a:t>
            </a:r>
            <a:endParaRPr sz="3600" b="1" dirty="0">
              <a:latin typeface="Calibri" pitchFamily="34" charset="0"/>
            </a:endParaRPr>
          </a:p>
          <a:p>
            <a:pPr lvl="0" algn="r" rtl="0">
              <a:buNone/>
            </a:pPr>
            <a:endParaRPr lang="en" sz="3600" dirty="0">
              <a:latin typeface="Calibri" pitchFamily="34" charset="0"/>
              <a:ea typeface="Syncopate"/>
              <a:cs typeface="Syncopate"/>
              <a:sym typeface="Syncopate"/>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688871"/>
            <a:ext cx="8229600" cy="1107965"/>
          </a:xfrm>
          <a:prstGeom prst="rect">
            <a:avLst/>
          </a:prstGeom>
        </p:spPr>
        <p:txBody>
          <a:bodyPr lIns="91425" tIns="91425" rIns="91425" bIns="91425" anchor="b" anchorCtr="0">
            <a:spAutoFit/>
          </a:bodyPr>
          <a:lstStyle/>
          <a:p>
            <a:r>
              <a:rPr lang="en" sz="6000" dirty="0" smtClean="0">
                <a:latin typeface="Calibri" pitchFamily="34" charset="0"/>
              </a:rPr>
              <a:t>Hebrews 4:15</a:t>
            </a:r>
            <a:endParaRPr lang="en" sz="6000" dirty="0">
              <a:latin typeface="Calibri" pitchFamily="34" charset="0"/>
            </a:endParaRPr>
          </a:p>
        </p:txBody>
      </p:sp>
      <p:sp>
        <p:nvSpPr>
          <p:cNvPr id="59" name="Shape 59"/>
          <p:cNvSpPr txBox="1">
            <a:spLocks noGrp="1"/>
          </p:cNvSpPr>
          <p:nvPr>
            <p:ph type="body" idx="1"/>
          </p:nvPr>
        </p:nvSpPr>
        <p:spPr>
          <a:xfrm>
            <a:off x="457200" y="1947332"/>
            <a:ext cx="8229600" cy="4154953"/>
          </a:xfrm>
          <a:prstGeom prst="rect">
            <a:avLst/>
          </a:prstGeom>
        </p:spPr>
        <p:txBody>
          <a:bodyPr lIns="91425" tIns="91425" rIns="91425" bIns="91425" anchor="t" anchorCtr="0">
            <a:spAutoFit/>
          </a:bodyPr>
          <a:lstStyle/>
          <a:p>
            <a:pPr lvl="0">
              <a:buNone/>
            </a:pPr>
            <a:r>
              <a:rPr lang="en-CA" sz="3600" b="1" dirty="0" smtClean="0">
                <a:latin typeface="Calibri" pitchFamily="34" charset="0"/>
              </a:rPr>
              <a:t>Look to Jesus.</a:t>
            </a:r>
            <a:endParaRPr lang="en" sz="3600" b="1" dirty="0">
              <a:solidFill>
                <a:srgbClr val="000000"/>
              </a:solidFill>
              <a:latin typeface="Calibri" pitchFamily="34" charset="0"/>
              <a:ea typeface="Syncopate"/>
              <a:cs typeface="Syncopate"/>
              <a:sym typeface="Syncopate"/>
            </a:endParaRPr>
          </a:p>
          <a:p>
            <a:endParaRPr sz="3600" b="1" dirty="0">
              <a:latin typeface="Calibri" pitchFamily="34" charset="0"/>
            </a:endParaRPr>
          </a:p>
          <a:p>
            <a:pPr lvl="0" algn="r">
              <a:buNone/>
            </a:pPr>
            <a:r>
              <a:rPr lang="en-CA" sz="3200" b="1" dirty="0" smtClean="0">
                <a:latin typeface="Calibri" pitchFamily="34" charset="0"/>
              </a:rPr>
              <a:t>Don’t be surprised @ hardships </a:t>
            </a:r>
          </a:p>
          <a:p>
            <a:pPr lvl="0" algn="r">
              <a:buNone/>
            </a:pPr>
            <a:r>
              <a:rPr lang="en-CA" sz="3200" b="1" dirty="0" smtClean="0">
                <a:latin typeface="Calibri" pitchFamily="34" charset="0"/>
              </a:rPr>
              <a:t>Jesus had them too!</a:t>
            </a:r>
            <a:endParaRPr lang="en" sz="3600" b="1" dirty="0">
              <a:latin typeface="Calibri" pitchFamily="34" charset="0"/>
              <a:ea typeface="Syncopate"/>
              <a:cs typeface="Syncopate"/>
              <a:sym typeface="Syncopate"/>
            </a:endParaRPr>
          </a:p>
          <a:p>
            <a:pPr>
              <a:buNone/>
            </a:pPr>
            <a:r>
              <a:rPr lang="en-CA" sz="2800" b="1" dirty="0" smtClean="0">
                <a:latin typeface="Calibri" pitchFamily="34" charset="0"/>
              </a:rPr>
              <a:t>Align with Christ not circumstances!</a:t>
            </a:r>
          </a:p>
          <a:p>
            <a:pPr>
              <a:buNone/>
            </a:pPr>
            <a:endParaRPr sz="3600" b="1" dirty="0">
              <a:latin typeface="Calibri" pitchFamily="34" charset="0"/>
            </a:endParaRPr>
          </a:p>
          <a:p>
            <a:pPr>
              <a:buNone/>
            </a:pPr>
            <a:r>
              <a:rPr lang="en-CA" sz="2800" b="1" dirty="0" smtClean="0">
                <a:latin typeface="Calibri" pitchFamily="34" charset="0"/>
              </a:rPr>
              <a:t>Jesus had His eyes on the prize - God - Eternity.</a:t>
            </a: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fade">
                                      <p:cBhvr>
                                        <p:cTn id="7" dur="10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xEl>
                                              <p:pRg st="2" end="2"/>
                                            </p:txEl>
                                          </p:spTgt>
                                        </p:tgtEl>
                                        <p:attrNameLst>
                                          <p:attrName>style.visibility</p:attrName>
                                        </p:attrNameLst>
                                      </p:cBhvr>
                                      <p:to>
                                        <p:strVal val="visible"/>
                                      </p:to>
                                    </p:set>
                                    <p:animEffect transition="in" filter="fade">
                                      <p:cBhvr>
                                        <p:cTn id="12" dur="1000"/>
                                        <p:tgtEl>
                                          <p:spTgt spid="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
                                            <p:txEl>
                                              <p:pRg st="3" end="3"/>
                                            </p:txEl>
                                          </p:spTgt>
                                        </p:tgtEl>
                                        <p:attrNameLst>
                                          <p:attrName>style.visibility</p:attrName>
                                        </p:attrNameLst>
                                      </p:cBhvr>
                                      <p:to>
                                        <p:strVal val="visible"/>
                                      </p:to>
                                    </p:set>
                                    <p:animEffect transition="in" filter="fade">
                                      <p:cBhvr>
                                        <p:cTn id="17" dur="1000"/>
                                        <p:tgtEl>
                                          <p:spTgt spid="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9">
                                            <p:txEl>
                                              <p:pRg st="4" end="4"/>
                                            </p:txEl>
                                          </p:spTgt>
                                        </p:tgtEl>
                                        <p:attrNameLst>
                                          <p:attrName>style.visibility</p:attrName>
                                        </p:attrNameLst>
                                      </p:cBhvr>
                                      <p:to>
                                        <p:strVal val="visible"/>
                                      </p:to>
                                    </p:set>
                                    <p:animEffect transition="in" filter="fade">
                                      <p:cBhvr>
                                        <p:cTn id="22" dur="1000"/>
                                        <p:tgtEl>
                                          <p:spTgt spid="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xEl>
                                              <p:pRg st="6" end="6"/>
                                            </p:txEl>
                                          </p:spTgt>
                                        </p:tgtEl>
                                        <p:attrNameLst>
                                          <p:attrName>style.visibility</p:attrName>
                                        </p:attrNameLst>
                                      </p:cBhvr>
                                      <p:to>
                                        <p:strVal val="visible"/>
                                      </p:to>
                                    </p:set>
                                    <p:animEffect transition="in" filter="fade">
                                      <p:cBhvr>
                                        <p:cTn id="27" dur="10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688871"/>
            <a:ext cx="8229600" cy="1107965"/>
          </a:xfrm>
          <a:prstGeom prst="rect">
            <a:avLst/>
          </a:prstGeom>
        </p:spPr>
        <p:txBody>
          <a:bodyPr lIns="91425" tIns="91425" rIns="91425" bIns="91425" anchor="b" anchorCtr="0">
            <a:spAutoFit/>
          </a:bodyPr>
          <a:lstStyle/>
          <a:p>
            <a:r>
              <a:rPr lang="en" sz="6000" dirty="0" smtClean="0">
                <a:latin typeface="Calibri" pitchFamily="34" charset="0"/>
              </a:rPr>
              <a:t>What needs to realign?</a:t>
            </a:r>
            <a:endParaRPr lang="en" sz="6000" dirty="0">
              <a:latin typeface="Calibri" pitchFamily="34" charset="0"/>
            </a:endParaRPr>
          </a:p>
        </p:txBody>
      </p:sp>
      <p:sp>
        <p:nvSpPr>
          <p:cNvPr id="59" name="Shape 59"/>
          <p:cNvSpPr txBox="1">
            <a:spLocks noGrp="1"/>
          </p:cNvSpPr>
          <p:nvPr>
            <p:ph type="body" idx="1"/>
          </p:nvPr>
        </p:nvSpPr>
        <p:spPr>
          <a:xfrm>
            <a:off x="457200" y="1947332"/>
            <a:ext cx="8229600" cy="3154679"/>
          </a:xfrm>
          <a:prstGeom prst="rect">
            <a:avLst/>
          </a:prstGeom>
        </p:spPr>
        <p:txBody>
          <a:bodyPr lIns="91425" tIns="91425" rIns="91425" bIns="91425" anchor="t" anchorCtr="0">
            <a:spAutoFit/>
          </a:bodyPr>
          <a:lstStyle/>
          <a:p>
            <a:pPr>
              <a:buNone/>
            </a:pPr>
            <a:r>
              <a:rPr lang="en-CA" sz="3600" b="1" dirty="0" smtClean="0">
                <a:latin typeface="Calibri" pitchFamily="34" charset="0"/>
              </a:rPr>
              <a:t>My Mind. </a:t>
            </a:r>
            <a:r>
              <a:rPr lang="en-CA" sz="1600" b="1" dirty="0" smtClean="0"/>
              <a:t>Be transformed by the renewing of your mind – Romans 12:2</a:t>
            </a:r>
            <a:endParaRPr lang="en-CA" sz="3600" b="1" dirty="0" smtClean="0"/>
          </a:p>
          <a:p>
            <a:pPr>
              <a:buNone/>
            </a:pPr>
            <a:endParaRPr sz="3600" b="1" dirty="0">
              <a:latin typeface="Calibri" pitchFamily="34" charset="0"/>
            </a:endParaRPr>
          </a:p>
          <a:p>
            <a:pPr algn="r">
              <a:buNone/>
            </a:pPr>
            <a:r>
              <a:rPr lang="en-CA" sz="2000" b="1" dirty="0" smtClean="0"/>
              <a:t>Be made new in the attitude of your mind – Eph. 4:23</a:t>
            </a:r>
            <a:endParaRPr lang="en-CA" sz="2000" dirty="0" smtClean="0"/>
          </a:p>
          <a:p>
            <a:pPr lvl="0" algn="r">
              <a:buNone/>
            </a:pPr>
            <a:r>
              <a:rPr lang="en-CA" sz="3200" b="1" dirty="0" smtClean="0">
                <a:latin typeface="Calibri" pitchFamily="34" charset="0"/>
              </a:rPr>
              <a:t>My Mind.</a:t>
            </a:r>
            <a:endParaRPr lang="en" sz="3600" b="1" dirty="0">
              <a:latin typeface="Calibri" pitchFamily="34" charset="0"/>
              <a:ea typeface="Syncopate"/>
              <a:cs typeface="Syncopate"/>
              <a:sym typeface="Syncopate"/>
            </a:endParaRPr>
          </a:p>
          <a:p>
            <a:pPr>
              <a:buNone/>
            </a:pPr>
            <a:r>
              <a:rPr lang="en-CA" sz="2800" b="1" dirty="0" smtClean="0">
                <a:latin typeface="Calibri" pitchFamily="34" charset="0"/>
              </a:rPr>
              <a:t>My Mind.</a:t>
            </a:r>
            <a:r>
              <a:rPr lang="en-CA" sz="2800" b="1" dirty="0" smtClean="0"/>
              <a:t> </a:t>
            </a:r>
          </a:p>
          <a:p>
            <a:pPr>
              <a:buNone/>
            </a:pPr>
            <a:r>
              <a:rPr lang="en-CA" sz="1600" b="1" dirty="0" smtClean="0"/>
              <a:t>Let this mind be in you which was also in Christ Jesus… Philippians 2:5</a:t>
            </a:r>
            <a:endParaRPr lang="en-CA" sz="2800" b="1" dirty="0" smtClean="0">
              <a:latin typeface="Calibri" pitchFamily="34" charset="0"/>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fade">
                                      <p:cBhvr>
                                        <p:cTn id="7" dur="10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xEl>
                                              <p:pRg st="3" end="3"/>
                                            </p:txEl>
                                          </p:spTgt>
                                        </p:tgtEl>
                                        <p:attrNameLst>
                                          <p:attrName>style.visibility</p:attrName>
                                        </p:attrNameLst>
                                      </p:cBhvr>
                                      <p:to>
                                        <p:strVal val="visible"/>
                                      </p:to>
                                    </p:set>
                                    <p:animEffect transition="in" filter="fade">
                                      <p:cBhvr>
                                        <p:cTn id="12" dur="1000"/>
                                        <p:tgtEl>
                                          <p:spTgt spid="5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10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9">
                                            <p:txEl>
                                              <p:pRg st="4" end="4"/>
                                            </p:txEl>
                                          </p:spTgt>
                                        </p:tgtEl>
                                        <p:attrNameLst>
                                          <p:attrName>style.visibility</p:attrName>
                                        </p:attrNameLst>
                                      </p:cBhvr>
                                      <p:to>
                                        <p:strVal val="visible"/>
                                      </p:to>
                                    </p:set>
                                    <p:animEffect transition="in" filter="fade">
                                      <p:cBhvr>
                                        <p:cTn id="22" dur="1000"/>
                                        <p:tgtEl>
                                          <p:spTgt spid="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animEffect transition="in" filter="fade">
                                      <p:cBhvr>
                                        <p:cTn id="27" dur="10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5" name="Shape 65"/>
          <p:cNvSpPr txBox="1">
            <a:spLocks noGrp="1"/>
          </p:cNvSpPr>
          <p:nvPr>
            <p:ph type="subTitle" idx="1"/>
          </p:nvPr>
        </p:nvSpPr>
        <p:spPr>
          <a:xfrm>
            <a:off x="685800" y="4322391"/>
            <a:ext cx="7772400" cy="553968"/>
          </a:xfrm>
          <a:prstGeom prst="rect">
            <a:avLst/>
          </a:prstGeom>
        </p:spPr>
        <p:txBody>
          <a:bodyPr lIns="91425" tIns="91425" rIns="91425" bIns="91425" anchor="ctr" anchorCtr="0">
            <a:spAutoFit/>
          </a:bodyPr>
          <a:lstStyle/>
          <a:p>
            <a:pPr lvl="0" rtl="0">
              <a:buNone/>
            </a:pPr>
            <a:r>
              <a:rPr lang="en" sz="2400" b="0" dirty="0" smtClean="0">
                <a:latin typeface="Calibri" pitchFamily="34" charset="0"/>
                <a:ea typeface="Syncopate"/>
                <a:cs typeface="Syncopate"/>
                <a:sym typeface="Syncopate"/>
              </a:rPr>
              <a:t>In summary…</a:t>
            </a:r>
            <a:endParaRPr lang="en" sz="2400" b="0" dirty="0">
              <a:latin typeface="Calibri" pitchFamily="34" charset="0"/>
              <a:ea typeface="Syncopate"/>
              <a:cs typeface="Syncopate"/>
              <a:sym typeface="Syncopate"/>
            </a:endParaRPr>
          </a:p>
        </p:txBody>
      </p:sp>
      <p:pic>
        <p:nvPicPr>
          <p:cNvPr id="4" name="Picture 3" descr="C:\Users\wanda\Documents\My Studies\Recalibrate\future-default-theme.jpg"/>
          <p:cNvPicPr/>
          <p:nvPr/>
        </p:nvPicPr>
        <p:blipFill>
          <a:blip r:embed="rId3" cstate="print"/>
          <a:srcRect t="38889" r="7672" b="11111"/>
          <a:stretch>
            <a:fillRect/>
          </a:stretch>
        </p:blipFill>
        <p:spPr bwMode="auto">
          <a:xfrm>
            <a:off x="6983760" y="6021288"/>
            <a:ext cx="2160240" cy="648072"/>
          </a:xfrm>
          <a:prstGeom prst="rect">
            <a:avLst/>
          </a:prstGeom>
          <a:noFill/>
          <a:ln w="9525">
            <a:noFill/>
            <a:miter lim="800000"/>
            <a:headEnd/>
            <a:tailEnd/>
          </a:ln>
        </p:spPr>
      </p:pic>
      <p:sp>
        <p:nvSpPr>
          <p:cNvPr id="6" name="TextBox 5"/>
          <p:cNvSpPr txBox="1"/>
          <p:nvPr/>
        </p:nvSpPr>
        <p:spPr>
          <a:xfrm>
            <a:off x="1187624" y="980728"/>
            <a:ext cx="7632848" cy="5016758"/>
          </a:xfrm>
          <a:prstGeom prst="rect">
            <a:avLst/>
          </a:prstGeom>
          <a:noFill/>
        </p:spPr>
        <p:txBody>
          <a:bodyPr wrap="square" rtlCol="0">
            <a:spAutoFit/>
          </a:bodyPr>
          <a:lstStyle/>
          <a:p>
            <a:pPr>
              <a:buFont typeface="Arial" pitchFamily="34" charset="0"/>
              <a:buChar char="•"/>
            </a:pPr>
            <a:r>
              <a:rPr lang="en-CA" sz="3200" b="1" dirty="0" smtClean="0">
                <a:latin typeface="Calibri" pitchFamily="34" charset="0"/>
              </a:rPr>
              <a:t>Transform my mind and recalibrate to Christ.</a:t>
            </a:r>
          </a:p>
          <a:p>
            <a:pPr>
              <a:buFont typeface="Arial" pitchFamily="34" charset="0"/>
              <a:buChar char="•"/>
            </a:pPr>
            <a:r>
              <a:rPr lang="en-CA" sz="3200" b="1" dirty="0" smtClean="0">
                <a:latin typeface="Calibri" pitchFamily="34" charset="0"/>
              </a:rPr>
              <a:t>Choose to change.</a:t>
            </a:r>
          </a:p>
          <a:p>
            <a:pPr>
              <a:buFont typeface="Arial" pitchFamily="34" charset="0"/>
              <a:buChar char="•"/>
            </a:pPr>
            <a:r>
              <a:rPr lang="en-CA" sz="3200" b="1" dirty="0" smtClean="0">
                <a:latin typeface="Calibri" pitchFamily="34" charset="0"/>
              </a:rPr>
              <a:t>Look to Jesus - all truth is based on eternity</a:t>
            </a:r>
          </a:p>
          <a:p>
            <a:pPr>
              <a:buFont typeface="Arial" pitchFamily="34" charset="0"/>
              <a:buChar char="•"/>
            </a:pPr>
            <a:r>
              <a:rPr lang="en-CA" sz="3200" b="1" dirty="0" smtClean="0">
                <a:latin typeface="Calibri" pitchFamily="34" charset="0"/>
              </a:rPr>
              <a:t>God is my standard, my reference point!</a:t>
            </a:r>
          </a:p>
          <a:p>
            <a:pPr>
              <a:buFont typeface="Arial" pitchFamily="34" charset="0"/>
              <a:buChar char="•"/>
            </a:pPr>
            <a:endParaRPr lang="en-CA" sz="3200" b="1" dirty="0" smtClean="0">
              <a:latin typeface="Calibri" pitchFamily="34" charset="0"/>
            </a:endParaRPr>
          </a:p>
          <a:p>
            <a:pPr>
              <a:buFont typeface="Arial" pitchFamily="34" charset="0"/>
              <a:buChar char="•"/>
            </a:pPr>
            <a:endParaRPr lang="en-CA" sz="3200" b="1" dirty="0" smtClean="0">
              <a:latin typeface="Calibri" pitchFamily="34" charset="0"/>
            </a:endParaRPr>
          </a:p>
          <a:p>
            <a:pPr>
              <a:buFont typeface="Arial" pitchFamily="34" charset="0"/>
              <a:buChar char="•"/>
            </a:pPr>
            <a:endParaRPr lang="en-CA" sz="3200" b="1" smtClean="0">
              <a:latin typeface="Calibri" pitchFamily="34" charset="0"/>
            </a:endParaRPr>
          </a:p>
          <a:p>
            <a:pPr>
              <a:buFont typeface="Arial" pitchFamily="34" charset="0"/>
              <a:buChar char="•"/>
            </a:pPr>
            <a:r>
              <a:rPr lang="en-CA" sz="3200" b="1" smtClean="0">
                <a:latin typeface="Calibri" pitchFamily="34" charset="0"/>
              </a:rPr>
              <a:t>  </a:t>
            </a:r>
            <a:r>
              <a:rPr lang="en-CA" sz="3200" b="1" dirty="0" smtClean="0">
                <a:latin typeface="Calibri" pitchFamily="34" charset="0"/>
              </a:rPr>
              <a:t>Apart from Him, I have no good thing!</a:t>
            </a:r>
            <a:endParaRPr lang="en-CA" sz="3200" b="1" dirty="0">
              <a:latin typeface="Calibri" pitchFamily="34"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758</Words>
  <Application>Microsoft Office PowerPoint</Application>
  <PresentationFormat>On-screen Show (4:3)</PresentationFormat>
  <Paragraphs>95</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
      <vt:lpstr/>
      <vt:lpstr>Slide 1</vt:lpstr>
      <vt:lpstr>to correct a measuring process by checking or adjusting again in comparison with a standard</vt:lpstr>
      <vt:lpstr>“Periodically we need to return to the land of the trinity and recalibrate our understanding of Christian virtues and their primacy in our lives, Christ likeness and Christ’s compassion and Christ’s mercy. This is what Paul would call keeping in step with the Spirit.” </vt:lpstr>
      <vt:lpstr>Hebrews 4:15</vt:lpstr>
      <vt:lpstr>Hebrews 4:15</vt:lpstr>
      <vt:lpstr>What needs to realign?</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wanda</dc:creator>
  <cp:lastModifiedBy>wanda</cp:lastModifiedBy>
  <cp:revision>5</cp:revision>
  <dcterms:modified xsi:type="dcterms:W3CDTF">2014-04-11T18:32:16Z</dcterms:modified>
</cp:coreProperties>
</file>