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60" r:id="rId2"/>
    <p:sldId id="261" r:id="rId3"/>
    <p:sldId id="262" r:id="rId4"/>
    <p:sldId id="263" r:id="rId5"/>
    <p:sldId id="264" r:id="rId6"/>
    <p:sldId id="265" r:id="rId7"/>
    <p:sldId id="267" r:id="rId8"/>
    <p:sldId id="266" r:id="rId9"/>
    <p:sldId id="268"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77517" autoAdjust="0"/>
  </p:normalViewPr>
  <p:slideViewPr>
    <p:cSldViewPr>
      <p:cViewPr varScale="1">
        <p:scale>
          <a:sx n="65" d="100"/>
          <a:sy n="65" d="100"/>
        </p:scale>
        <p:origin x="-120"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iblegateway.com/passage/?search=2+cor+5%3A21&amp;version=NI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iblegateway.com/passage/?search=2+cor+5%3A21&amp;version=NI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iblegateway.com/passage/?search=2+cor+5%3A21&amp;version=NI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b="1" u="sng" kern="1200" dirty="0" smtClean="0">
                <a:solidFill>
                  <a:schemeClr val="tx1"/>
                </a:solidFill>
                <a:latin typeface="+mn-lt"/>
                <a:ea typeface="+mn-ea"/>
                <a:cs typeface="+mn-cs"/>
              </a:rPr>
              <a:t>RECAP</a:t>
            </a:r>
          </a:p>
          <a:p>
            <a:pPr lvl="0"/>
            <a:r>
              <a:rPr lang="en-CA" sz="1100" kern="1200" dirty="0" smtClean="0">
                <a:solidFill>
                  <a:schemeClr val="tx1"/>
                </a:solidFill>
                <a:latin typeface="+mn-lt"/>
                <a:ea typeface="+mn-ea"/>
                <a:cs typeface="+mn-cs"/>
              </a:rPr>
              <a:t>Recalibrate to Truth – Jesus | God | eternal perspective</a:t>
            </a:r>
          </a:p>
          <a:p>
            <a:pPr lvl="0"/>
            <a:r>
              <a:rPr lang="en-CA" sz="1100" kern="1200" dirty="0" smtClean="0">
                <a:solidFill>
                  <a:schemeClr val="tx1"/>
                </a:solidFill>
                <a:latin typeface="+mn-lt"/>
                <a:ea typeface="+mn-ea"/>
                <a:cs typeface="+mn-cs"/>
              </a:rPr>
              <a:t>Ready or not – Come as you are to Jesus | partner with Him | take responsibility</a:t>
            </a:r>
          </a:p>
          <a:p>
            <a:pPr lvl="0"/>
            <a:r>
              <a:rPr lang="en-CA" sz="1100" kern="1200" dirty="0" smtClean="0">
                <a:solidFill>
                  <a:schemeClr val="tx1"/>
                </a:solidFill>
                <a:latin typeface="+mn-lt"/>
                <a:ea typeface="+mn-ea"/>
                <a:cs typeface="+mn-cs"/>
              </a:rPr>
              <a:t>Reflect &amp; Reach Out - We have looked at Jesus – at truth – being transformed to Him and aligning with Him.  Now, let’s look at what is in us and what we should be doing with it.</a:t>
            </a:r>
            <a:endParaRPr lang="en-CA" sz="1100" kern="1200" smtClean="0">
              <a:solidFill>
                <a:schemeClr val="tx1"/>
              </a:solidFill>
              <a:latin typeface="+mn-lt"/>
              <a:ea typeface="+mn-ea"/>
              <a:cs typeface="+mn-cs"/>
            </a:endParaRPr>
          </a:p>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Who are you reflecting?</a:t>
            </a:r>
          </a:p>
          <a:p>
            <a:pPr lvl="0"/>
            <a:r>
              <a:rPr lang="en-CA" sz="1100" kern="1200" dirty="0" smtClean="0">
                <a:solidFill>
                  <a:schemeClr val="tx1"/>
                </a:solidFill>
                <a:latin typeface="+mn-lt"/>
                <a:ea typeface="+mn-ea"/>
                <a:cs typeface="+mn-cs"/>
              </a:rPr>
              <a:t>The eyes are a window to our soul (Matthew 6:22-23)</a:t>
            </a:r>
          </a:p>
          <a:p>
            <a:pPr lvl="0"/>
            <a:r>
              <a:rPr lang="en-CA" sz="1100" kern="1200" dirty="0" smtClean="0">
                <a:solidFill>
                  <a:schemeClr val="tx1"/>
                </a:solidFill>
                <a:latin typeface="+mn-lt"/>
                <a:ea typeface="+mn-ea"/>
                <a:cs typeface="+mn-cs"/>
              </a:rPr>
              <a:t>Our actions are a reflection of our heart (Proverbs 4:23)</a:t>
            </a:r>
          </a:p>
          <a:p>
            <a:pPr lvl="0"/>
            <a:r>
              <a:rPr lang="en-CA" sz="1100" kern="1200" dirty="0" smtClean="0">
                <a:solidFill>
                  <a:schemeClr val="tx1"/>
                </a:solidFill>
                <a:latin typeface="+mn-lt"/>
                <a:ea typeface="+mn-ea"/>
                <a:cs typeface="+mn-cs"/>
              </a:rPr>
              <a:t>People are watching you! (2 Corinthians 5:20)</a:t>
            </a:r>
          </a:p>
          <a:p>
            <a:pPr lvl="0"/>
            <a:r>
              <a:rPr lang="en-CA" sz="1100" kern="1200" dirty="0" smtClean="0">
                <a:solidFill>
                  <a:schemeClr val="tx1"/>
                </a:solidFill>
                <a:latin typeface="+mn-lt"/>
                <a:ea typeface="+mn-ea"/>
                <a:cs typeface="+mn-cs"/>
              </a:rPr>
              <a:t>That’s why we need to recalibrate to Christ!</a:t>
            </a:r>
            <a:r>
              <a:rPr lang="en-CA" sz="1100" b="1" kern="1200" dirty="0" smtClean="0">
                <a:solidFill>
                  <a:schemeClr val="tx1"/>
                </a:solidFill>
                <a:latin typeface="+mn-lt"/>
                <a:ea typeface="+mn-ea"/>
                <a:cs typeface="+mn-cs"/>
              </a:rPr>
              <a:t> </a:t>
            </a:r>
            <a:endParaRPr lang="en-CA" sz="1100" kern="1200" dirty="0" smtClean="0">
              <a:solidFill>
                <a:schemeClr val="tx1"/>
              </a:solidFill>
              <a:latin typeface="+mn-lt"/>
              <a:ea typeface="+mn-ea"/>
              <a:cs typeface="+mn-cs"/>
            </a:endParaRPr>
          </a:p>
          <a:p>
            <a:r>
              <a:rPr lang="en-CA" sz="1100" b="1" kern="1200" dirty="0" smtClean="0">
                <a:solidFill>
                  <a:schemeClr val="tx1"/>
                </a:solidFill>
                <a:latin typeface="+mn-lt"/>
                <a:ea typeface="+mn-ea"/>
                <a:cs typeface="+mn-cs"/>
              </a:rPr>
              <a:t>2 Corinthians 3:18b </a:t>
            </a:r>
            <a:r>
              <a:rPr lang="en-CA" sz="1100" kern="1200" dirty="0" smtClean="0">
                <a:solidFill>
                  <a:schemeClr val="tx1"/>
                </a:solidFill>
                <a:latin typeface="+mn-lt"/>
                <a:ea typeface="+mn-ea"/>
                <a:cs typeface="+mn-cs"/>
              </a:rPr>
              <a:t>So all of us who have had that veil removed can see and reflect the glory of the Lord. And the Lord—who is the Spirit—makes us more and more like him as we are changed into his glorious image.</a:t>
            </a:r>
          </a:p>
          <a:p>
            <a:r>
              <a:rPr lang="en-CA" sz="1100" b="1" i="1" kern="1200" dirty="0" smtClean="0">
                <a:solidFill>
                  <a:schemeClr val="tx1"/>
                </a:solidFill>
                <a:latin typeface="+mn-lt"/>
                <a:ea typeface="+mn-ea"/>
                <a:cs typeface="+mn-cs"/>
              </a:rPr>
              <a:t>While He is totally transforming me, </a:t>
            </a:r>
          </a:p>
          <a:p>
            <a:r>
              <a:rPr lang="en-CA" sz="1100" b="1" i="1" kern="1200" dirty="0" smtClean="0">
                <a:solidFill>
                  <a:schemeClr val="tx1"/>
                </a:solidFill>
                <a:latin typeface="+mn-lt"/>
                <a:ea typeface="+mn-ea"/>
                <a:cs typeface="+mn-cs"/>
              </a:rPr>
              <a:t>He is making me more myself than ever!</a:t>
            </a:r>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Do you </a:t>
            </a:r>
            <a:r>
              <a:rPr lang="en-CA" sz="1100" b="1" i="1" u="sng" kern="1200" dirty="0" smtClean="0">
                <a:solidFill>
                  <a:schemeClr val="tx1"/>
                </a:solidFill>
                <a:latin typeface="+mn-lt"/>
                <a:ea typeface="+mn-ea"/>
                <a:cs typeface="+mn-cs"/>
              </a:rPr>
              <a:t>KNOW</a:t>
            </a:r>
            <a:r>
              <a:rPr lang="en-CA" sz="1100" b="1" u="sng" kern="1200" dirty="0" smtClean="0">
                <a:solidFill>
                  <a:schemeClr val="tx1"/>
                </a:solidFill>
                <a:latin typeface="+mn-lt"/>
                <a:ea typeface="+mn-ea"/>
                <a:cs typeface="+mn-cs"/>
              </a:rPr>
              <a:t> who is in you?</a:t>
            </a:r>
            <a:endParaRPr lang="en-CA" sz="1100" kern="1200" dirty="0" smtClean="0">
              <a:solidFill>
                <a:schemeClr val="tx1"/>
              </a:solidFill>
              <a:latin typeface="+mn-lt"/>
              <a:ea typeface="+mn-ea"/>
              <a:cs typeface="+mn-cs"/>
            </a:endParaRPr>
          </a:p>
          <a:p>
            <a:r>
              <a:rPr lang="en-CA" sz="1100" kern="1200" dirty="0" smtClean="0">
                <a:solidFill>
                  <a:schemeClr val="tx1"/>
                </a:solidFill>
                <a:latin typeface="+mn-lt"/>
                <a:ea typeface="+mn-ea"/>
                <a:cs typeface="+mn-cs"/>
              </a:rPr>
              <a:t>The word ‘know’ in scripture is a very intimate one.  That’s what I am asking here.  </a:t>
            </a:r>
          </a:p>
          <a:p>
            <a:r>
              <a:rPr lang="en-CA" sz="1100" kern="1200" dirty="0" smtClean="0">
                <a:solidFill>
                  <a:schemeClr val="tx1"/>
                </a:solidFill>
                <a:latin typeface="+mn-lt"/>
                <a:ea typeface="+mn-ea"/>
                <a:cs typeface="+mn-cs"/>
              </a:rPr>
              <a:t>As a believer… Christ is in you, the hope of glory! (Colossians 1:27)</a:t>
            </a:r>
          </a:p>
          <a:p>
            <a:r>
              <a:rPr lang="en-CA" sz="1100" kern="1200" dirty="0" smtClean="0">
                <a:solidFill>
                  <a:schemeClr val="tx1"/>
                </a:solidFill>
                <a:latin typeface="+mn-lt"/>
                <a:ea typeface="+mn-ea"/>
                <a:cs typeface="+mn-cs"/>
              </a:rPr>
              <a:t>How well do you know Him?</a:t>
            </a:r>
          </a:p>
          <a:p>
            <a:r>
              <a:rPr lang="en-CA" sz="1100" b="1" kern="1200" dirty="0" smtClean="0">
                <a:solidFill>
                  <a:schemeClr val="tx1"/>
                </a:solidFill>
                <a:latin typeface="+mn-lt"/>
                <a:ea typeface="+mn-ea"/>
                <a:cs typeface="+mn-cs"/>
              </a:rPr>
              <a:t>2 Peter 1:3</a:t>
            </a:r>
            <a:r>
              <a:rPr lang="en-CA" sz="1100" kern="1200" dirty="0" smtClean="0">
                <a:solidFill>
                  <a:schemeClr val="tx1"/>
                </a:solidFill>
                <a:latin typeface="+mn-lt"/>
                <a:ea typeface="+mn-ea"/>
                <a:cs typeface="+mn-cs"/>
              </a:rPr>
              <a:t>  (NIV)</a:t>
            </a:r>
          </a:p>
          <a:p>
            <a:r>
              <a:rPr lang="en-CA" sz="1100" kern="1200" dirty="0" smtClean="0">
                <a:solidFill>
                  <a:schemeClr val="tx1"/>
                </a:solidFill>
                <a:latin typeface="+mn-lt"/>
                <a:ea typeface="+mn-ea"/>
                <a:cs typeface="+mn-cs"/>
              </a:rPr>
              <a:t>His divine power has given us everything we need for a godly life through our knowledge of him who called us by his own glory and goodness.</a:t>
            </a:r>
            <a:endParaRPr lang="en-CA" sz="11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Let’s read Hebrews 4:11-16</a:t>
            </a:r>
          </a:p>
          <a:p>
            <a:pPr lvl="0"/>
            <a:r>
              <a:rPr lang="en-CA" sz="1100" kern="1200" dirty="0" smtClean="0">
                <a:solidFill>
                  <a:schemeClr val="tx1"/>
                </a:solidFill>
                <a:latin typeface="+mn-lt"/>
                <a:ea typeface="+mn-ea"/>
                <a:cs typeface="+mn-cs"/>
              </a:rPr>
              <a:t>Must be diligent to enter His rest</a:t>
            </a:r>
          </a:p>
          <a:p>
            <a:pPr lvl="0"/>
            <a:r>
              <a:rPr lang="en-CA" sz="1100" kern="1200" dirty="0" smtClean="0">
                <a:solidFill>
                  <a:schemeClr val="tx1"/>
                </a:solidFill>
                <a:latin typeface="+mn-lt"/>
                <a:ea typeface="+mn-ea"/>
                <a:cs typeface="+mn-cs"/>
              </a:rPr>
              <a:t>Digest the word of God – powerful</a:t>
            </a:r>
          </a:p>
          <a:p>
            <a:pPr lvl="0"/>
            <a:r>
              <a:rPr lang="en-CA" sz="1100" kern="1200" dirty="0" smtClean="0">
                <a:solidFill>
                  <a:schemeClr val="tx1"/>
                </a:solidFill>
                <a:latin typeface="+mn-lt"/>
                <a:ea typeface="+mn-ea"/>
                <a:cs typeface="+mn-cs"/>
              </a:rPr>
              <a:t>He knows us intimately – nothing is hidden</a:t>
            </a:r>
          </a:p>
          <a:p>
            <a:pPr lvl="0"/>
            <a:r>
              <a:rPr lang="en-CA" sz="1100" kern="1200" dirty="0" smtClean="0">
                <a:solidFill>
                  <a:schemeClr val="tx1"/>
                </a:solidFill>
                <a:latin typeface="+mn-lt"/>
                <a:ea typeface="+mn-ea"/>
                <a:cs typeface="+mn-cs"/>
              </a:rPr>
              <a:t>He empathizes with us – been there, done that</a:t>
            </a:r>
          </a:p>
          <a:p>
            <a:pPr lvl="0"/>
            <a:r>
              <a:rPr lang="en-CA" sz="1100" kern="1200" dirty="0" smtClean="0">
                <a:solidFill>
                  <a:schemeClr val="tx1"/>
                </a:solidFill>
                <a:latin typeface="+mn-lt"/>
                <a:ea typeface="+mn-ea"/>
                <a:cs typeface="+mn-cs"/>
              </a:rPr>
              <a:t>Hold to your confession of faith.  Don’t forget</a:t>
            </a:r>
          </a:p>
          <a:p>
            <a:pPr lvl="0"/>
            <a:r>
              <a:rPr lang="en-CA" sz="1100" kern="1200" dirty="0" smtClean="0">
                <a:solidFill>
                  <a:schemeClr val="tx1"/>
                </a:solidFill>
                <a:latin typeface="+mn-lt"/>
                <a:ea typeface="+mn-ea"/>
                <a:cs typeface="+mn-cs"/>
              </a:rPr>
              <a:t>Come boldly to His throne</a:t>
            </a:r>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JESUS</a:t>
            </a:r>
          </a:p>
          <a:p>
            <a:r>
              <a:rPr lang="en-CA" sz="1100" b="1" kern="1200" dirty="0" smtClean="0">
                <a:solidFill>
                  <a:schemeClr val="tx1"/>
                </a:solidFill>
                <a:latin typeface="+mn-lt"/>
                <a:ea typeface="+mn-ea"/>
                <a:cs typeface="+mn-cs"/>
              </a:rPr>
              <a:t>2 Corinthians 5:21 </a:t>
            </a:r>
            <a:r>
              <a:rPr lang="en-CA" sz="1100" kern="1200" dirty="0" smtClean="0">
                <a:solidFill>
                  <a:schemeClr val="tx1"/>
                </a:solidFill>
                <a:latin typeface="+mn-lt"/>
                <a:ea typeface="+mn-ea"/>
                <a:cs typeface="+mn-cs"/>
              </a:rPr>
              <a:t>God made him who had no sin to be sin</a:t>
            </a:r>
            <a:r>
              <a:rPr lang="en-CA" sz="1100" kern="1200" baseline="30000" dirty="0" smtClean="0">
                <a:solidFill>
                  <a:schemeClr val="tx1"/>
                </a:solidFill>
                <a:latin typeface="+mn-lt"/>
                <a:ea typeface="+mn-ea"/>
                <a:cs typeface="+mn-cs"/>
              </a:rPr>
              <a:t>[</a:t>
            </a:r>
            <a:r>
              <a:rPr lang="en-CA" sz="1100" u="sng" kern="1200" baseline="30000" dirty="0" smtClean="0">
                <a:solidFill>
                  <a:schemeClr val="tx1"/>
                </a:solidFill>
                <a:latin typeface="+mn-lt"/>
                <a:ea typeface="+mn-ea"/>
                <a:cs typeface="+mn-cs"/>
                <a:hlinkClick r:id="rId3" tooltip="See footnote a"/>
              </a:rPr>
              <a:t>a</a:t>
            </a:r>
            <a:r>
              <a:rPr lang="en-CA" sz="1100" kern="1200" baseline="30000" dirty="0" smtClean="0">
                <a:solidFill>
                  <a:schemeClr val="tx1"/>
                </a:solidFill>
                <a:latin typeface="+mn-lt"/>
                <a:ea typeface="+mn-ea"/>
                <a:cs typeface="+mn-cs"/>
              </a:rPr>
              <a:t>]</a:t>
            </a:r>
            <a:r>
              <a:rPr lang="en-CA" sz="1100" kern="1200" dirty="0" smtClean="0">
                <a:solidFill>
                  <a:schemeClr val="tx1"/>
                </a:solidFill>
                <a:latin typeface="+mn-lt"/>
                <a:ea typeface="+mn-ea"/>
                <a:cs typeface="+mn-cs"/>
              </a:rPr>
              <a:t> for us, so that in him we might become the righteousness of God.</a:t>
            </a:r>
            <a:endParaRPr lang="en-CA" sz="1100" kern="1200" dirty="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JESUS</a:t>
            </a:r>
          </a:p>
          <a:p>
            <a:r>
              <a:rPr lang="en-CA" sz="1100" b="1" kern="1200" dirty="0" smtClean="0">
                <a:solidFill>
                  <a:schemeClr val="tx1"/>
                </a:solidFill>
                <a:latin typeface="+mn-lt"/>
                <a:ea typeface="+mn-ea"/>
                <a:cs typeface="+mn-cs"/>
              </a:rPr>
              <a:t>2 Corinthians 5:21 </a:t>
            </a:r>
            <a:r>
              <a:rPr lang="en-CA" sz="1100" kern="1200" dirty="0" smtClean="0">
                <a:solidFill>
                  <a:schemeClr val="tx1"/>
                </a:solidFill>
                <a:latin typeface="+mn-lt"/>
                <a:ea typeface="+mn-ea"/>
                <a:cs typeface="+mn-cs"/>
              </a:rPr>
              <a:t>God made him who had no sin to be sin</a:t>
            </a:r>
            <a:r>
              <a:rPr lang="en-CA" sz="1100" kern="1200" baseline="30000" dirty="0" smtClean="0">
                <a:solidFill>
                  <a:schemeClr val="tx1"/>
                </a:solidFill>
                <a:latin typeface="+mn-lt"/>
                <a:ea typeface="+mn-ea"/>
                <a:cs typeface="+mn-cs"/>
              </a:rPr>
              <a:t>[</a:t>
            </a:r>
            <a:r>
              <a:rPr lang="en-CA" sz="1100" u="sng" kern="1200" baseline="30000" dirty="0" smtClean="0">
                <a:solidFill>
                  <a:schemeClr val="tx1"/>
                </a:solidFill>
                <a:latin typeface="+mn-lt"/>
                <a:ea typeface="+mn-ea"/>
                <a:cs typeface="+mn-cs"/>
                <a:hlinkClick r:id="rId3" tooltip="See footnote a"/>
              </a:rPr>
              <a:t>a</a:t>
            </a:r>
            <a:r>
              <a:rPr lang="en-CA" sz="1100" kern="1200" baseline="30000" dirty="0" smtClean="0">
                <a:solidFill>
                  <a:schemeClr val="tx1"/>
                </a:solidFill>
                <a:latin typeface="+mn-lt"/>
                <a:ea typeface="+mn-ea"/>
                <a:cs typeface="+mn-cs"/>
              </a:rPr>
              <a:t>]</a:t>
            </a:r>
            <a:r>
              <a:rPr lang="en-CA" sz="1100" kern="1200" dirty="0" smtClean="0">
                <a:solidFill>
                  <a:schemeClr val="tx1"/>
                </a:solidFill>
                <a:latin typeface="+mn-lt"/>
                <a:ea typeface="+mn-ea"/>
                <a:cs typeface="+mn-cs"/>
              </a:rPr>
              <a:t> for us, so that in him we might become the righteousness of God.</a:t>
            </a:r>
          </a:p>
          <a:p>
            <a:r>
              <a:rPr lang="en-CA" sz="1100" kern="1200" dirty="0" smtClean="0">
                <a:solidFill>
                  <a:schemeClr val="tx1"/>
                </a:solidFill>
                <a:latin typeface="+mn-lt"/>
                <a:ea typeface="+mn-ea"/>
                <a:cs typeface="+mn-cs"/>
              </a:rPr>
              <a:t>Excerpt from Terry Law’s teaching on ‘The Divine Exchange’ – ISOM Core </a:t>
            </a:r>
            <a:r>
              <a:rPr lang="en-CA" sz="1100" kern="1200" dirty="0" err="1" smtClean="0">
                <a:solidFill>
                  <a:schemeClr val="tx1"/>
                </a:solidFill>
                <a:latin typeface="+mn-lt"/>
                <a:ea typeface="+mn-ea"/>
                <a:cs typeface="+mn-cs"/>
              </a:rPr>
              <a:t>Curriculim</a:t>
            </a:r>
            <a:endParaRPr lang="en-CA" sz="1100" kern="1200" dirty="0" smtClean="0">
              <a:solidFill>
                <a:schemeClr val="tx1"/>
              </a:solidFill>
              <a:latin typeface="+mn-lt"/>
              <a:ea typeface="+mn-ea"/>
              <a:cs typeface="+mn-cs"/>
            </a:endParaRPr>
          </a:p>
          <a:p>
            <a:pPr lvl="0"/>
            <a:r>
              <a:rPr lang="en-CA" sz="1100" kern="1200" dirty="0" smtClean="0">
                <a:solidFill>
                  <a:schemeClr val="tx1"/>
                </a:solidFill>
                <a:latin typeface="+mn-lt"/>
                <a:ea typeface="+mn-ea"/>
                <a:cs typeface="+mn-cs"/>
              </a:rPr>
              <a:t>Jesus took our Punishment and offers us remission of our sins</a:t>
            </a:r>
          </a:p>
          <a:p>
            <a:pPr lvl="0"/>
            <a:r>
              <a:rPr lang="en-CA" sz="1100" kern="1200" dirty="0" smtClean="0">
                <a:solidFill>
                  <a:schemeClr val="tx1"/>
                </a:solidFill>
                <a:latin typeface="+mn-lt"/>
                <a:ea typeface="+mn-ea"/>
                <a:cs typeface="+mn-cs"/>
              </a:rPr>
              <a:t>Jesus took our sickness &amp; pain and offers us healing &amp; health (1 Peter 2:24; Isaiah 53:4; Matthew 8:17)</a:t>
            </a:r>
          </a:p>
          <a:p>
            <a:pPr lvl="0"/>
            <a:r>
              <a:rPr lang="en-CA" sz="1100" kern="1200" dirty="0" smtClean="0">
                <a:solidFill>
                  <a:schemeClr val="tx1"/>
                </a:solidFill>
                <a:latin typeface="+mn-lt"/>
                <a:ea typeface="+mn-ea"/>
                <a:cs typeface="+mn-cs"/>
              </a:rPr>
              <a:t>Jesus took our sin and offers us His righteousness</a:t>
            </a:r>
          </a:p>
          <a:p>
            <a:pPr lvl="0"/>
            <a:r>
              <a:rPr lang="en-CA" sz="1100" kern="1200" dirty="0" smtClean="0">
                <a:solidFill>
                  <a:schemeClr val="tx1"/>
                </a:solidFill>
                <a:latin typeface="+mn-lt"/>
                <a:ea typeface="+mn-ea"/>
                <a:cs typeface="+mn-cs"/>
              </a:rPr>
              <a:t>Jesus took our death and offers us His life (Romans 6:23)</a:t>
            </a:r>
          </a:p>
          <a:p>
            <a:pPr lvl="0"/>
            <a:r>
              <a:rPr lang="en-CA" sz="1100" kern="1200" dirty="0" smtClean="0">
                <a:solidFill>
                  <a:schemeClr val="tx1"/>
                </a:solidFill>
                <a:latin typeface="+mn-lt"/>
                <a:ea typeface="+mn-ea"/>
                <a:cs typeface="+mn-cs"/>
              </a:rPr>
              <a:t>Jesus took our poverty and offers us His abundance (2 Corinthians 5:21)</a:t>
            </a:r>
          </a:p>
          <a:p>
            <a:pPr lvl="0"/>
            <a:r>
              <a:rPr lang="en-CA" sz="1100" kern="1200" dirty="0" smtClean="0">
                <a:solidFill>
                  <a:schemeClr val="tx1"/>
                </a:solidFill>
                <a:latin typeface="+mn-lt"/>
                <a:ea typeface="+mn-ea"/>
                <a:cs typeface="+mn-cs"/>
              </a:rPr>
              <a:t>Jesus took our shame and offers us a share of His glory (Hebrews 12:2)</a:t>
            </a:r>
          </a:p>
          <a:p>
            <a:pPr lvl="0"/>
            <a:r>
              <a:rPr lang="en-CA" sz="1100" kern="1200" dirty="0" smtClean="0">
                <a:solidFill>
                  <a:schemeClr val="tx1"/>
                </a:solidFill>
                <a:latin typeface="+mn-lt"/>
                <a:ea typeface="+mn-ea"/>
                <a:cs typeface="+mn-cs"/>
              </a:rPr>
              <a:t>Jesus took our rejection and offers us acceptance in God’s family (Matthew 27:46)</a:t>
            </a:r>
          </a:p>
          <a:p>
            <a:pPr lvl="0"/>
            <a:r>
              <a:rPr lang="en-CA" sz="1100" kern="1200" dirty="0" smtClean="0">
                <a:solidFill>
                  <a:schemeClr val="tx1"/>
                </a:solidFill>
                <a:latin typeface="+mn-lt"/>
                <a:ea typeface="+mn-ea"/>
                <a:cs typeface="+mn-cs"/>
              </a:rPr>
              <a:t>Jesus took the curse and offers us His blessing (Galatians 3:13-14)</a:t>
            </a:r>
          </a:p>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JESUS</a:t>
            </a:r>
          </a:p>
          <a:p>
            <a:r>
              <a:rPr lang="en-CA" sz="1100" b="1" kern="1200" dirty="0" smtClean="0">
                <a:solidFill>
                  <a:schemeClr val="tx1"/>
                </a:solidFill>
                <a:latin typeface="+mn-lt"/>
                <a:ea typeface="+mn-ea"/>
                <a:cs typeface="+mn-cs"/>
              </a:rPr>
              <a:t>2 Corinthians 5:21 </a:t>
            </a:r>
            <a:r>
              <a:rPr lang="en-CA" sz="1100" kern="1200" dirty="0" smtClean="0">
                <a:solidFill>
                  <a:schemeClr val="tx1"/>
                </a:solidFill>
                <a:latin typeface="+mn-lt"/>
                <a:ea typeface="+mn-ea"/>
                <a:cs typeface="+mn-cs"/>
              </a:rPr>
              <a:t>God made him who had no sin to be sin</a:t>
            </a:r>
            <a:r>
              <a:rPr lang="en-CA" sz="1100" kern="1200" baseline="30000" dirty="0" smtClean="0">
                <a:solidFill>
                  <a:schemeClr val="tx1"/>
                </a:solidFill>
                <a:latin typeface="+mn-lt"/>
                <a:ea typeface="+mn-ea"/>
                <a:cs typeface="+mn-cs"/>
              </a:rPr>
              <a:t>[</a:t>
            </a:r>
            <a:r>
              <a:rPr lang="en-CA" sz="1100" u="sng" kern="1200" baseline="30000" dirty="0" smtClean="0">
                <a:solidFill>
                  <a:schemeClr val="tx1"/>
                </a:solidFill>
                <a:latin typeface="+mn-lt"/>
                <a:ea typeface="+mn-ea"/>
                <a:cs typeface="+mn-cs"/>
                <a:hlinkClick r:id="rId3" tooltip="See footnote a"/>
              </a:rPr>
              <a:t>a</a:t>
            </a:r>
            <a:r>
              <a:rPr lang="en-CA" sz="1100" kern="1200" baseline="30000" dirty="0" smtClean="0">
                <a:solidFill>
                  <a:schemeClr val="tx1"/>
                </a:solidFill>
                <a:latin typeface="+mn-lt"/>
                <a:ea typeface="+mn-ea"/>
                <a:cs typeface="+mn-cs"/>
              </a:rPr>
              <a:t>]</a:t>
            </a:r>
            <a:r>
              <a:rPr lang="en-CA" sz="1100" kern="1200" dirty="0" smtClean="0">
                <a:solidFill>
                  <a:schemeClr val="tx1"/>
                </a:solidFill>
                <a:latin typeface="+mn-lt"/>
                <a:ea typeface="+mn-ea"/>
                <a:cs typeface="+mn-cs"/>
              </a:rPr>
              <a:t> for us, so that in him we might become the righteousness of God.</a:t>
            </a:r>
          </a:p>
          <a:p>
            <a:r>
              <a:rPr lang="en-CA" sz="1100" kern="1200" dirty="0" smtClean="0">
                <a:solidFill>
                  <a:schemeClr val="tx1"/>
                </a:solidFill>
                <a:latin typeface="+mn-lt"/>
                <a:ea typeface="+mn-ea"/>
                <a:cs typeface="+mn-cs"/>
              </a:rPr>
              <a:t>Excerpt from Terry Law’s teaching on ‘The Divine Exchange’ – ISOM Core </a:t>
            </a:r>
            <a:r>
              <a:rPr lang="en-CA" sz="1100" kern="1200" dirty="0" err="1" smtClean="0">
                <a:solidFill>
                  <a:schemeClr val="tx1"/>
                </a:solidFill>
                <a:latin typeface="+mn-lt"/>
                <a:ea typeface="+mn-ea"/>
                <a:cs typeface="+mn-cs"/>
              </a:rPr>
              <a:t>Curriculim</a:t>
            </a:r>
            <a:endParaRPr lang="en-CA" sz="1100" kern="1200" dirty="0" smtClean="0">
              <a:solidFill>
                <a:schemeClr val="tx1"/>
              </a:solidFill>
              <a:latin typeface="+mn-lt"/>
              <a:ea typeface="+mn-ea"/>
              <a:cs typeface="+mn-cs"/>
            </a:endParaRPr>
          </a:p>
          <a:p>
            <a:pPr lvl="0"/>
            <a:r>
              <a:rPr lang="en-CA" sz="1100" kern="1200" dirty="0" smtClean="0">
                <a:solidFill>
                  <a:schemeClr val="tx1"/>
                </a:solidFill>
                <a:latin typeface="+mn-lt"/>
                <a:ea typeface="+mn-ea"/>
                <a:cs typeface="+mn-cs"/>
              </a:rPr>
              <a:t>Jesus took our Punishment and offers us remission of our sins</a:t>
            </a:r>
          </a:p>
          <a:p>
            <a:pPr lvl="0"/>
            <a:r>
              <a:rPr lang="en-CA" sz="1100" kern="1200" dirty="0" smtClean="0">
                <a:solidFill>
                  <a:schemeClr val="tx1"/>
                </a:solidFill>
                <a:latin typeface="+mn-lt"/>
                <a:ea typeface="+mn-ea"/>
                <a:cs typeface="+mn-cs"/>
              </a:rPr>
              <a:t>Jesus took our sickness &amp; pain and offers us healing &amp; health (1 Peter 2:24; Isaiah 53:4; Matthew 8:17)</a:t>
            </a:r>
          </a:p>
          <a:p>
            <a:pPr lvl="0"/>
            <a:r>
              <a:rPr lang="en-CA" sz="1100" kern="1200" dirty="0" smtClean="0">
                <a:solidFill>
                  <a:schemeClr val="tx1"/>
                </a:solidFill>
                <a:latin typeface="+mn-lt"/>
                <a:ea typeface="+mn-ea"/>
                <a:cs typeface="+mn-cs"/>
              </a:rPr>
              <a:t>Jesus took our sin and offers us His righteousness</a:t>
            </a:r>
          </a:p>
          <a:p>
            <a:pPr lvl="0"/>
            <a:r>
              <a:rPr lang="en-CA" sz="1100" kern="1200" dirty="0" smtClean="0">
                <a:solidFill>
                  <a:schemeClr val="tx1"/>
                </a:solidFill>
                <a:latin typeface="+mn-lt"/>
                <a:ea typeface="+mn-ea"/>
                <a:cs typeface="+mn-cs"/>
              </a:rPr>
              <a:t>Jesus took our death and offers us His life (Romans 6:23)</a:t>
            </a:r>
          </a:p>
          <a:p>
            <a:pPr lvl="0"/>
            <a:r>
              <a:rPr lang="en-CA" sz="1100" kern="1200" dirty="0" smtClean="0">
                <a:solidFill>
                  <a:schemeClr val="tx1"/>
                </a:solidFill>
                <a:latin typeface="+mn-lt"/>
                <a:ea typeface="+mn-ea"/>
                <a:cs typeface="+mn-cs"/>
              </a:rPr>
              <a:t>Jesus took our poverty and offers us His abundance (2 Corinthians 5:21)</a:t>
            </a:r>
          </a:p>
          <a:p>
            <a:pPr lvl="0"/>
            <a:r>
              <a:rPr lang="en-CA" sz="1100" kern="1200" dirty="0" smtClean="0">
                <a:solidFill>
                  <a:schemeClr val="tx1"/>
                </a:solidFill>
                <a:latin typeface="+mn-lt"/>
                <a:ea typeface="+mn-ea"/>
                <a:cs typeface="+mn-cs"/>
              </a:rPr>
              <a:t>Jesus took our shame and offers us a share of His glory (Hebrews 12:2)</a:t>
            </a:r>
          </a:p>
          <a:p>
            <a:pPr lvl="0"/>
            <a:r>
              <a:rPr lang="en-CA" sz="1100" kern="1200" dirty="0" smtClean="0">
                <a:solidFill>
                  <a:schemeClr val="tx1"/>
                </a:solidFill>
                <a:latin typeface="+mn-lt"/>
                <a:ea typeface="+mn-ea"/>
                <a:cs typeface="+mn-cs"/>
              </a:rPr>
              <a:t>Jesus took our rejection and offers us acceptance in God’s family (Matthew 27:46)</a:t>
            </a:r>
          </a:p>
          <a:p>
            <a:pPr lvl="0"/>
            <a:r>
              <a:rPr lang="en-CA" sz="1100" kern="1200" dirty="0" smtClean="0">
                <a:solidFill>
                  <a:schemeClr val="tx1"/>
                </a:solidFill>
                <a:latin typeface="+mn-lt"/>
                <a:ea typeface="+mn-ea"/>
                <a:cs typeface="+mn-cs"/>
              </a:rPr>
              <a:t>Jesus took the curse and offers us His blessing (Galatians 3:13-14)</a:t>
            </a:r>
          </a:p>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What should I do?</a:t>
            </a:r>
          </a:p>
          <a:p>
            <a:pPr lvl="0"/>
            <a:r>
              <a:rPr lang="en-CA" sz="1100" kern="1200" dirty="0" smtClean="0">
                <a:solidFill>
                  <a:schemeClr val="tx1"/>
                </a:solidFill>
                <a:latin typeface="+mn-lt"/>
                <a:ea typeface="+mn-ea"/>
                <a:cs typeface="+mn-cs"/>
              </a:rPr>
              <a:t>Draw near. (Enter His courts with praise Psalm 100:4. With boldness Hebrews 4:16.)</a:t>
            </a:r>
          </a:p>
          <a:p>
            <a:pPr lvl="0"/>
            <a:r>
              <a:rPr lang="en-CA" sz="1100" kern="1200" dirty="0" smtClean="0">
                <a:solidFill>
                  <a:schemeClr val="tx1"/>
                </a:solidFill>
                <a:latin typeface="+mn-lt"/>
                <a:ea typeface="+mn-ea"/>
                <a:cs typeface="+mn-cs"/>
              </a:rPr>
              <a:t>Study (2 Peter 1:3)</a:t>
            </a:r>
          </a:p>
          <a:p>
            <a:pPr lvl="0"/>
            <a:r>
              <a:rPr lang="en-CA" sz="1100" kern="1200" dirty="0" smtClean="0">
                <a:solidFill>
                  <a:schemeClr val="tx1"/>
                </a:solidFill>
                <a:latin typeface="+mn-lt"/>
                <a:ea typeface="+mn-ea"/>
                <a:cs typeface="+mn-cs"/>
              </a:rPr>
              <a:t>Take your position. (2 Corinthians 5:21) </a:t>
            </a:r>
          </a:p>
          <a:p>
            <a:pPr lvl="0"/>
            <a:r>
              <a:rPr lang="en-CA" sz="1100" kern="1200" dirty="0" smtClean="0">
                <a:solidFill>
                  <a:schemeClr val="tx1"/>
                </a:solidFill>
                <a:latin typeface="+mn-lt"/>
                <a:ea typeface="+mn-ea"/>
                <a:cs typeface="+mn-cs"/>
              </a:rPr>
              <a:t>Be transformed. (Romans 12:2)</a:t>
            </a:r>
          </a:p>
          <a:p>
            <a:pPr lvl="0"/>
            <a:r>
              <a:rPr lang="en-CA" sz="1100" kern="1200" dirty="0" smtClean="0">
                <a:solidFill>
                  <a:schemeClr val="tx1"/>
                </a:solidFill>
                <a:latin typeface="+mn-lt"/>
                <a:ea typeface="+mn-ea"/>
                <a:cs typeface="+mn-cs"/>
              </a:rPr>
              <a:t>Be a transformer! (Matthew 28:16-20, Mark 16:14-20)</a:t>
            </a:r>
            <a:endParaRPr lang="en-CA" sz="110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i="1" kern="1200" dirty="0" smtClean="0">
                <a:solidFill>
                  <a:schemeClr val="tx1"/>
                </a:solidFill>
                <a:latin typeface="+mn-lt"/>
                <a:ea typeface="+mn-ea"/>
                <a:cs typeface="+mn-cs"/>
              </a:rPr>
              <a:t>2 Chronicles 7:14 (NKJV)</a:t>
            </a:r>
          </a:p>
          <a:p>
            <a:r>
              <a:rPr lang="en-CA" sz="1100" b="1" i="1" kern="1200" dirty="0" smtClean="0">
                <a:solidFill>
                  <a:schemeClr val="tx1"/>
                </a:solidFill>
                <a:latin typeface="+mn-lt"/>
                <a:ea typeface="+mn-ea"/>
                <a:cs typeface="+mn-cs"/>
              </a:rPr>
              <a:t>If My people who are called by My name will humble themselves, and pray and seek My face, and turn from their wicked ways, then I will hear from heaven, and will forgive their sin and heal their land.</a:t>
            </a:r>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sp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62" r:id="rId5"/>
    <p:sldLayoutId id="214748366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C:\Users\wanda\Documents\My Studies\Recalibrate\future-default-theme.jpg"/>
          <p:cNvPicPr/>
          <p:nvPr/>
        </p:nvPicPr>
        <p:blipFill>
          <a:blip r:embed="rId3" cstate="print"/>
          <a:srcRect/>
          <a:stretch>
            <a:fillRect/>
          </a:stretch>
        </p:blipFill>
        <p:spPr bwMode="auto">
          <a:xfrm>
            <a:off x="1079104" y="908720"/>
            <a:ext cx="8064896" cy="4680520"/>
          </a:xfrm>
          <a:prstGeom prst="rect">
            <a:avLst/>
          </a:prstGeom>
          <a:noFill/>
          <a:ln w="9525">
            <a:noFill/>
            <a:miter lim="800000"/>
            <a:headEnd/>
            <a:tailEnd/>
          </a:ln>
        </p:spPr>
      </p:pic>
      <p:sp>
        <p:nvSpPr>
          <p:cNvPr id="3" name="TextBox 2"/>
          <p:cNvSpPr txBox="1"/>
          <p:nvPr/>
        </p:nvSpPr>
        <p:spPr>
          <a:xfrm>
            <a:off x="4211960" y="5877272"/>
            <a:ext cx="4392488" cy="369332"/>
          </a:xfrm>
          <a:prstGeom prst="rect">
            <a:avLst/>
          </a:prstGeom>
          <a:noFill/>
        </p:spPr>
        <p:txBody>
          <a:bodyPr wrap="square" rtlCol="0">
            <a:spAutoFit/>
          </a:bodyPr>
          <a:lstStyle/>
          <a:p>
            <a:pPr algn="r"/>
            <a:r>
              <a:rPr lang="en-CA" sz="1800" dirty="0" smtClean="0">
                <a:solidFill>
                  <a:schemeClr val="bg1"/>
                </a:solidFill>
                <a:latin typeface="Calibri" pitchFamily="34" charset="0"/>
              </a:rPr>
              <a:t>Pt. 3</a:t>
            </a:r>
            <a:endParaRPr lang="en-CA" sz="18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
        <p:nvSpPr>
          <p:cNvPr id="46" name="Shape 46"/>
          <p:cNvSpPr txBox="1">
            <a:spLocks noGrp="1"/>
          </p:cNvSpPr>
          <p:nvPr>
            <p:ph type="ctrTitle"/>
          </p:nvPr>
        </p:nvSpPr>
        <p:spPr>
          <a:xfrm>
            <a:off x="2771800" y="1732118"/>
            <a:ext cx="5686400" cy="2154406"/>
          </a:xfrm>
          <a:prstGeom prst="rect">
            <a:avLst/>
          </a:prstGeom>
        </p:spPr>
        <p:txBody>
          <a:bodyPr wrap="square" lIns="91425" tIns="91425" rIns="91425" bIns="91425" anchor="b" anchorCtr="0">
            <a:spAutoFit/>
          </a:bodyPr>
          <a:lstStyle/>
          <a:p>
            <a:pPr algn="r"/>
            <a:r>
              <a:rPr lang="en-CA" sz="3200" i="1" dirty="0" smtClean="0"/>
              <a:t>While He is </a:t>
            </a:r>
            <a:r>
              <a:rPr lang="en-CA" sz="3200" i="1" dirty="0" smtClean="0"/>
              <a:t>totally transforming </a:t>
            </a:r>
            <a:r>
              <a:rPr lang="en-CA" sz="3200" i="1" dirty="0" smtClean="0"/>
              <a:t>me, </a:t>
            </a:r>
            <a:br>
              <a:rPr lang="en-CA" sz="3200" i="1" dirty="0" smtClean="0"/>
            </a:br>
            <a:r>
              <a:rPr lang="en-CA" sz="3200" i="1" dirty="0" smtClean="0"/>
              <a:t>He is making me more myself than ever!</a:t>
            </a:r>
            <a:endParaRPr lang="en-CA" sz="3200" i="1" dirty="0"/>
          </a:p>
        </p:txBody>
      </p:sp>
      <p:sp>
        <p:nvSpPr>
          <p:cNvPr id="47" name="Shape 47"/>
          <p:cNvSpPr txBox="1">
            <a:spLocks noGrp="1"/>
          </p:cNvSpPr>
          <p:nvPr>
            <p:ph type="subTitle" idx="1"/>
          </p:nvPr>
        </p:nvSpPr>
        <p:spPr>
          <a:xfrm>
            <a:off x="685800" y="4260836"/>
            <a:ext cx="7772400" cy="677078"/>
          </a:xfrm>
          <a:prstGeom prst="rect">
            <a:avLst/>
          </a:prstGeom>
        </p:spPr>
        <p:txBody>
          <a:bodyPr lIns="91425" tIns="91425" rIns="91425" bIns="91425" anchor="ctr" anchorCtr="0">
            <a:spAutoFit/>
          </a:bodyPr>
          <a:lstStyle/>
          <a:p>
            <a:pPr>
              <a:buNone/>
            </a:pPr>
            <a:r>
              <a:rPr lang="en" sz="3200" b="0" dirty="0" smtClean="0">
                <a:latin typeface="Calibri" pitchFamily="34" charset="0"/>
                <a:ea typeface="Syncopate"/>
                <a:cs typeface="Syncopate"/>
                <a:sym typeface="Syncopate"/>
              </a:rPr>
              <a:t>Who are you reflecting?</a:t>
            </a:r>
            <a:endParaRPr lang="en" sz="3200" b="0" dirty="0">
              <a:latin typeface="Calibri" pitchFamily="34" charset="0"/>
              <a:ea typeface="Syncopate"/>
              <a:cs typeface="Syncopate"/>
              <a:sym typeface="Syncopate"/>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81000" y="1992480"/>
            <a:ext cx="7772400" cy="2215961"/>
          </a:xfrm>
          <a:prstGeom prst="rect">
            <a:avLst/>
          </a:prstGeom>
        </p:spPr>
        <p:txBody>
          <a:bodyPr lIns="91425" tIns="91425" rIns="91425" bIns="91425" anchor="b" anchorCtr="0">
            <a:spAutoFit/>
          </a:bodyPr>
          <a:lstStyle/>
          <a:p>
            <a:pPr lvl="0" indent="0" rtl="0"/>
            <a:r>
              <a:rPr lang="en" sz="6600" dirty="0" smtClean="0">
                <a:solidFill>
                  <a:srgbClr val="000000"/>
                </a:solidFill>
                <a:latin typeface="Calibri" pitchFamily="34" charset="0"/>
                <a:ea typeface="Syncopate"/>
                <a:cs typeface="Syncopate"/>
                <a:sym typeface="Syncopate"/>
              </a:rPr>
              <a:t>Do you know who is in you?</a:t>
            </a:r>
            <a:endParaRPr lang="en" sz="6600" dirty="0">
              <a:solidFill>
                <a:srgbClr val="000000"/>
              </a:solidFill>
              <a:latin typeface="Calibri" pitchFamily="34" charset="0"/>
              <a:ea typeface="Syncopate"/>
              <a:cs typeface="Syncopate"/>
              <a:sym typeface="Syncopate"/>
            </a:endParaRPr>
          </a:p>
        </p:txBody>
      </p:sp>
      <p:sp>
        <p:nvSpPr>
          <p:cNvPr id="53" name="Shape 53"/>
          <p:cNvSpPr txBox="1">
            <a:spLocks noGrp="1"/>
          </p:cNvSpPr>
          <p:nvPr>
            <p:ph type="subTitle" idx="1"/>
          </p:nvPr>
        </p:nvSpPr>
        <p:spPr>
          <a:xfrm>
            <a:off x="685800" y="4322391"/>
            <a:ext cx="7772400" cy="553968"/>
          </a:xfrm>
          <a:prstGeom prst="rect">
            <a:avLst/>
          </a:prstGeom>
        </p:spPr>
        <p:txBody>
          <a:bodyPr lIns="91425" tIns="91425" rIns="91425" bIns="91425" anchor="ctr" anchorCtr="0">
            <a:spAutoFit/>
          </a:bodyPr>
          <a:lstStyle/>
          <a:p>
            <a:pPr lvl="0"/>
            <a:r>
              <a:rPr lang="en-CA" sz="2400" dirty="0" smtClean="0"/>
              <a:t>Christ is in you, the hope of glory! </a:t>
            </a:r>
            <a:r>
              <a:rPr lang="en-CA" sz="2400" dirty="0" smtClean="0"/>
              <a:t>Colossians </a:t>
            </a:r>
            <a:r>
              <a:rPr lang="en-CA" sz="2400" dirty="0" smtClean="0"/>
              <a:t>1:27</a:t>
            </a:r>
            <a:endParaRPr lang="en" sz="2400" b="0" dirty="0">
              <a:latin typeface="Calibri" pitchFamily="34" charset="0"/>
              <a:ea typeface="Syncopate"/>
              <a:cs typeface="Syncopate"/>
              <a:sym typeface="Syncopate"/>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pPr>
              <a:buNone/>
            </a:pPr>
            <a:r>
              <a:rPr lang="en" sz="6000" dirty="0" smtClean="0">
                <a:latin typeface="Calibri" pitchFamily="34" charset="0"/>
              </a:rPr>
              <a:t>Hebrews 4:11-16</a:t>
            </a:r>
            <a:endParaRPr lang="en" sz="6000" dirty="0">
              <a:latin typeface="Calibri" pitchFamily="34" charset="0"/>
            </a:endParaRPr>
          </a:p>
        </p:txBody>
      </p:sp>
      <p:sp>
        <p:nvSpPr>
          <p:cNvPr id="59" name="Shape 59"/>
          <p:cNvSpPr txBox="1">
            <a:spLocks noGrp="1"/>
          </p:cNvSpPr>
          <p:nvPr>
            <p:ph type="body" idx="1"/>
          </p:nvPr>
        </p:nvSpPr>
        <p:spPr>
          <a:xfrm>
            <a:off x="457200" y="1947332"/>
            <a:ext cx="8229600" cy="5078283"/>
          </a:xfrm>
          <a:prstGeom prst="rect">
            <a:avLst/>
          </a:prstGeom>
        </p:spPr>
        <p:txBody>
          <a:bodyPr lIns="91425" tIns="91425" rIns="91425" bIns="91425" anchor="t" anchorCtr="0">
            <a:spAutoFit/>
          </a:bodyPr>
          <a:lstStyle/>
          <a:p>
            <a:pPr lvl="0"/>
            <a:r>
              <a:rPr lang="en-CA" sz="3200" dirty="0" smtClean="0"/>
              <a:t>Must be diligent to enter His rest</a:t>
            </a:r>
          </a:p>
          <a:p>
            <a:pPr lvl="0"/>
            <a:r>
              <a:rPr lang="en-CA" sz="3200" dirty="0" smtClean="0"/>
              <a:t>Digest the word of God – powerful</a:t>
            </a:r>
          </a:p>
          <a:p>
            <a:pPr lvl="0"/>
            <a:r>
              <a:rPr lang="en-CA" sz="3200" dirty="0" smtClean="0"/>
              <a:t>He knows us intimately – nothing is hidden</a:t>
            </a:r>
          </a:p>
          <a:p>
            <a:pPr lvl="0"/>
            <a:r>
              <a:rPr lang="en-CA" sz="3200" dirty="0" smtClean="0"/>
              <a:t>He empathizes with us – been there, done that</a:t>
            </a:r>
          </a:p>
          <a:p>
            <a:pPr lvl="0"/>
            <a:r>
              <a:rPr lang="en-CA" sz="3200" dirty="0" smtClean="0"/>
              <a:t>Hold to your confession of faith.  Don’t forget</a:t>
            </a:r>
          </a:p>
          <a:p>
            <a:pPr lvl="0"/>
            <a:r>
              <a:rPr lang="en-CA" sz="3200" dirty="0" smtClean="0"/>
              <a:t>Come boldly to His throne</a:t>
            </a:r>
          </a:p>
          <a:p>
            <a:pPr lvl="0" algn="r" rtl="0">
              <a:buNone/>
            </a:pPr>
            <a:endParaRPr lang="en" sz="3200" dirty="0">
              <a:latin typeface="Calibri" pitchFamily="34" charset="0"/>
              <a:ea typeface="Syncopate"/>
              <a:cs typeface="Syncopate"/>
              <a:sym typeface="Syncopate"/>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20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fade">
                                      <p:cBhvr>
                                        <p:cTn id="12" dur="20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20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fade">
                                      <p:cBhvr>
                                        <p:cTn id="22" dur="20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fade">
                                      <p:cBhvr>
                                        <p:cTn id="27" dur="20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fade">
                                      <p:cBhvr>
                                        <p:cTn id="32" dur="20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1025216"/>
            <a:ext cx="7772400" cy="2954625"/>
          </a:xfrm>
          <a:prstGeom prst="rect">
            <a:avLst/>
          </a:prstGeom>
        </p:spPr>
        <p:txBody>
          <a:bodyPr lIns="91425" tIns="91425" rIns="91425" bIns="91425" anchor="b" anchorCtr="0">
            <a:spAutoFit/>
          </a:bodyPr>
          <a:lstStyle/>
          <a:p>
            <a:pPr indent="0"/>
            <a:r>
              <a:rPr lang="en-CA" sz="3600" dirty="0" smtClean="0"/>
              <a:t>2 Corinthians 5:21 </a:t>
            </a:r>
            <a:r>
              <a:rPr lang="en-CA" sz="3600" dirty="0" smtClean="0"/>
              <a:t/>
            </a:r>
            <a:br>
              <a:rPr lang="en-CA" sz="3600" dirty="0" smtClean="0"/>
            </a:br>
            <a:r>
              <a:rPr lang="en-CA" sz="3600" dirty="0" smtClean="0"/>
              <a:t>God </a:t>
            </a:r>
            <a:r>
              <a:rPr lang="en-CA" sz="3600" dirty="0" smtClean="0"/>
              <a:t>made him who had no sin to be </a:t>
            </a:r>
            <a:r>
              <a:rPr lang="en-CA" sz="3600" dirty="0" smtClean="0"/>
              <a:t>sin </a:t>
            </a:r>
            <a:r>
              <a:rPr lang="en-CA" sz="3600" dirty="0" smtClean="0"/>
              <a:t>for us, so that in him we might become the righteousness of God</a:t>
            </a:r>
            <a:r>
              <a:rPr lang="en-CA" sz="3600" dirty="0" smtClean="0"/>
              <a:t>.</a:t>
            </a:r>
            <a:endParaRPr lang="en" sz="3600" dirty="0">
              <a:latin typeface="Calibri" pitchFamily="34" charset="0"/>
            </a:endParaRPr>
          </a:p>
        </p:txBody>
      </p:sp>
      <p:sp>
        <p:nvSpPr>
          <p:cNvPr id="59" name="Shape 59"/>
          <p:cNvSpPr txBox="1">
            <a:spLocks noGrp="1"/>
          </p:cNvSpPr>
          <p:nvPr>
            <p:ph type="subTitle" idx="1"/>
          </p:nvPr>
        </p:nvSpPr>
        <p:spPr>
          <a:xfrm>
            <a:off x="467544" y="4203695"/>
            <a:ext cx="7772400" cy="1292631"/>
          </a:xfrm>
          <a:prstGeom prst="rect">
            <a:avLst/>
          </a:prstGeom>
        </p:spPr>
        <p:txBody>
          <a:bodyPr lIns="91425" tIns="91425" rIns="91425" bIns="91425" anchor="t" anchorCtr="0">
            <a:spAutoFit/>
          </a:bodyPr>
          <a:lstStyle/>
          <a:p>
            <a:pPr>
              <a:buNone/>
            </a:pPr>
            <a:r>
              <a:rPr lang="en-CA" sz="4000" b="1" dirty="0" smtClean="0"/>
              <a:t>JESUS</a:t>
            </a:r>
            <a:endParaRPr lang="en-CA" sz="4000" dirty="0" smtClean="0"/>
          </a:p>
          <a:p>
            <a:pPr>
              <a:buNone/>
            </a:pPr>
            <a:endParaRPr lang="en-CA" sz="3200" b="1" dirty="0" smtClean="0">
              <a:latin typeface="Calibri" pitchFamily="34" charset="0"/>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r>
              <a:rPr lang="en" sz="6000" dirty="0" smtClean="0">
                <a:latin typeface="Calibri" pitchFamily="34" charset="0"/>
              </a:rPr>
              <a:t>JESUS took our…</a:t>
            </a:r>
            <a:endParaRPr lang="en" sz="6000" dirty="0">
              <a:latin typeface="Calibri" pitchFamily="34" charset="0"/>
            </a:endParaRPr>
          </a:p>
        </p:txBody>
      </p:sp>
      <p:sp>
        <p:nvSpPr>
          <p:cNvPr id="59" name="Shape 59"/>
          <p:cNvSpPr txBox="1">
            <a:spLocks noGrp="1"/>
          </p:cNvSpPr>
          <p:nvPr>
            <p:ph type="body" idx="1"/>
          </p:nvPr>
        </p:nvSpPr>
        <p:spPr>
          <a:xfrm>
            <a:off x="457200" y="1947332"/>
            <a:ext cx="8229600" cy="4524285"/>
          </a:xfrm>
          <a:prstGeom prst="rect">
            <a:avLst/>
          </a:prstGeom>
        </p:spPr>
        <p:txBody>
          <a:bodyPr lIns="91425" tIns="91425" rIns="91425" bIns="91425" anchor="t" anchorCtr="0">
            <a:spAutoFit/>
          </a:bodyPr>
          <a:lstStyle/>
          <a:p>
            <a:pPr>
              <a:buNone/>
            </a:pPr>
            <a:r>
              <a:rPr lang="en-CA" sz="2800" b="1" dirty="0" smtClean="0"/>
              <a:t>Punishment and offers us remission </a:t>
            </a:r>
            <a:r>
              <a:rPr lang="en-CA" sz="2800" b="1" dirty="0" smtClean="0"/>
              <a:t>			of </a:t>
            </a:r>
            <a:r>
              <a:rPr lang="en-CA" sz="2800" b="1" dirty="0" smtClean="0"/>
              <a:t>our </a:t>
            </a:r>
            <a:r>
              <a:rPr lang="en-CA" sz="2800" b="1" dirty="0" smtClean="0"/>
              <a:t>sins</a:t>
            </a:r>
            <a:endParaRPr lang="en-CA" sz="3600" b="1" dirty="0" smtClean="0"/>
          </a:p>
          <a:p>
            <a:pPr>
              <a:buNone/>
            </a:pPr>
            <a:endParaRPr sz="3600" b="1" dirty="0" smtClean="0">
              <a:latin typeface="Calibri" pitchFamily="34" charset="0"/>
            </a:endParaRPr>
          </a:p>
          <a:p>
            <a:pPr algn="r">
              <a:buNone/>
            </a:pPr>
            <a:r>
              <a:rPr lang="en-CA" sz="2800" b="1" dirty="0" smtClean="0"/>
              <a:t>Sickness </a:t>
            </a:r>
            <a:r>
              <a:rPr lang="en-CA" sz="2800" b="1" dirty="0" smtClean="0"/>
              <a:t>&amp; pain and offers us healing &amp; </a:t>
            </a:r>
            <a:r>
              <a:rPr lang="en-CA" sz="2800" b="1" dirty="0" smtClean="0"/>
              <a:t>health </a:t>
            </a:r>
            <a:r>
              <a:rPr lang="en-CA" sz="2400" b="1" dirty="0" smtClean="0"/>
              <a:t> </a:t>
            </a:r>
            <a:r>
              <a:rPr lang="en-CA" sz="2400" b="1" dirty="0" smtClean="0"/>
              <a:t>          </a:t>
            </a:r>
            <a:r>
              <a:rPr lang="en-CA" sz="2000" b="1" dirty="0" smtClean="0"/>
              <a:t>	</a:t>
            </a:r>
            <a:r>
              <a:rPr lang="en-CA" sz="2000" dirty="0" smtClean="0"/>
              <a:t>1 </a:t>
            </a:r>
            <a:r>
              <a:rPr lang="en-CA" sz="2000" dirty="0" smtClean="0"/>
              <a:t>Peter 2:24; Isaiah 53:4; Matthew 8:17</a:t>
            </a:r>
            <a:endParaRPr lang="en-CA" sz="2000" dirty="0" smtClean="0"/>
          </a:p>
          <a:p>
            <a:pPr>
              <a:buNone/>
            </a:pPr>
            <a:endParaRPr lang="en-CA" sz="2800" b="1" dirty="0" smtClean="0"/>
          </a:p>
          <a:p>
            <a:pPr algn="r">
              <a:buNone/>
            </a:pPr>
            <a:r>
              <a:rPr lang="en-CA" sz="2800" b="1" dirty="0" smtClean="0"/>
              <a:t>Sin </a:t>
            </a:r>
            <a:r>
              <a:rPr lang="en-CA" sz="2800" b="1" dirty="0" smtClean="0"/>
              <a:t>and offers us His righteousness</a:t>
            </a:r>
            <a:r>
              <a:rPr lang="en-CA" sz="2800" b="1" dirty="0" smtClean="0">
                <a:latin typeface="Calibri" pitchFamily="34" charset="0"/>
              </a:rPr>
              <a:t>.</a:t>
            </a:r>
            <a:r>
              <a:rPr lang="en-CA" sz="2800" b="1" dirty="0" smtClean="0"/>
              <a:t> </a:t>
            </a:r>
          </a:p>
          <a:p>
            <a:pPr>
              <a:buNone/>
            </a:pPr>
            <a:endParaRPr lang="en-CA" sz="2800" b="1" dirty="0" smtClean="0"/>
          </a:p>
          <a:p>
            <a:pPr>
              <a:buNone/>
            </a:pPr>
            <a:r>
              <a:rPr lang="en-CA" sz="2800" b="1" dirty="0" smtClean="0"/>
              <a:t>Death </a:t>
            </a:r>
            <a:r>
              <a:rPr lang="en-CA" sz="2800" b="1" dirty="0" smtClean="0"/>
              <a:t>and offers us His </a:t>
            </a:r>
            <a:r>
              <a:rPr lang="en-CA" sz="2800" b="1" dirty="0" smtClean="0"/>
              <a:t>life </a:t>
            </a:r>
            <a:r>
              <a:rPr lang="en-CA" sz="1600" dirty="0" smtClean="0"/>
              <a:t>Romans </a:t>
            </a:r>
            <a:r>
              <a:rPr lang="en-CA" sz="1600" dirty="0" smtClean="0"/>
              <a:t>6:23</a:t>
            </a:r>
            <a:endParaRPr lang="en-CA" sz="2800" b="1" dirty="0" smtClean="0">
              <a:latin typeface="Calibri" pitchFamily="34" charset="0"/>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10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xEl>
                                              <p:pRg st="2" end="2"/>
                                            </p:txEl>
                                          </p:spTgt>
                                        </p:tgtEl>
                                        <p:attrNameLst>
                                          <p:attrName>style.visibility</p:attrName>
                                        </p:attrNameLst>
                                      </p:cBhvr>
                                      <p:to>
                                        <p:strVal val="visible"/>
                                      </p:to>
                                    </p:set>
                                    <p:animEffect transition="in" filter="fade">
                                      <p:cBhvr>
                                        <p:cTn id="12" dur="1000"/>
                                        <p:tgtEl>
                                          <p:spTgt spid="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xEl>
                                              <p:pRg st="4" end="4"/>
                                            </p:txEl>
                                          </p:spTgt>
                                        </p:tgtEl>
                                        <p:attrNameLst>
                                          <p:attrName>style.visibility</p:attrName>
                                        </p:attrNameLst>
                                      </p:cBhvr>
                                      <p:to>
                                        <p:strVal val="visible"/>
                                      </p:to>
                                    </p:set>
                                    <p:animEffect transition="in" filter="fade">
                                      <p:cBhvr>
                                        <p:cTn id="17" dur="1000"/>
                                        <p:tgtEl>
                                          <p:spTgt spid="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xEl>
                                              <p:pRg st="6" end="6"/>
                                            </p:txEl>
                                          </p:spTgt>
                                        </p:tgtEl>
                                        <p:attrNameLst>
                                          <p:attrName>style.visibility</p:attrName>
                                        </p:attrNameLst>
                                      </p:cBhvr>
                                      <p:to>
                                        <p:strVal val="visible"/>
                                      </p:to>
                                    </p:set>
                                    <p:animEffect transition="in" filter="fade">
                                      <p:cBhvr>
                                        <p:cTn id="22" dur="10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r>
              <a:rPr lang="en" sz="6000" dirty="0" smtClean="0">
                <a:latin typeface="Calibri" pitchFamily="34" charset="0"/>
              </a:rPr>
              <a:t>JESUS took our…</a:t>
            </a:r>
            <a:endParaRPr lang="en" sz="6000" dirty="0">
              <a:latin typeface="Calibri" pitchFamily="34" charset="0"/>
            </a:endParaRPr>
          </a:p>
        </p:txBody>
      </p:sp>
      <p:sp>
        <p:nvSpPr>
          <p:cNvPr id="59" name="Shape 59"/>
          <p:cNvSpPr txBox="1">
            <a:spLocks noGrp="1"/>
          </p:cNvSpPr>
          <p:nvPr>
            <p:ph type="body" idx="1"/>
          </p:nvPr>
        </p:nvSpPr>
        <p:spPr>
          <a:xfrm>
            <a:off x="457200" y="1947332"/>
            <a:ext cx="8229600" cy="4878228"/>
          </a:xfrm>
          <a:prstGeom prst="rect">
            <a:avLst/>
          </a:prstGeom>
        </p:spPr>
        <p:txBody>
          <a:bodyPr lIns="91425" tIns="91425" rIns="91425" bIns="91425" anchor="t" anchorCtr="0">
            <a:spAutoFit/>
          </a:bodyPr>
          <a:lstStyle/>
          <a:p>
            <a:pPr>
              <a:buNone/>
            </a:pPr>
            <a:r>
              <a:rPr lang="en-CA" sz="2800" b="1" dirty="0" smtClean="0"/>
              <a:t>Poverty </a:t>
            </a:r>
            <a:r>
              <a:rPr lang="en-CA" sz="2800" b="1" dirty="0" smtClean="0"/>
              <a:t>and offers us His </a:t>
            </a:r>
            <a:r>
              <a:rPr lang="en-CA" sz="2800" b="1" dirty="0" smtClean="0"/>
              <a:t>abundance 			</a:t>
            </a:r>
            <a:r>
              <a:rPr lang="en-CA" sz="2000" dirty="0" smtClean="0"/>
              <a:t>2 </a:t>
            </a:r>
            <a:r>
              <a:rPr lang="en-CA" sz="2000" dirty="0" smtClean="0"/>
              <a:t>Corinthians 5:21</a:t>
            </a:r>
            <a:endParaRPr lang="en-CA" sz="2800" dirty="0" smtClean="0"/>
          </a:p>
          <a:p>
            <a:pPr>
              <a:buNone/>
            </a:pPr>
            <a:endParaRPr sz="3600" b="1" dirty="0" smtClean="0">
              <a:latin typeface="Calibri" pitchFamily="34" charset="0"/>
            </a:endParaRPr>
          </a:p>
          <a:p>
            <a:pPr algn="r">
              <a:buNone/>
            </a:pPr>
            <a:r>
              <a:rPr lang="en-CA" sz="2800" b="1" dirty="0" smtClean="0"/>
              <a:t>Shame </a:t>
            </a:r>
            <a:r>
              <a:rPr lang="en-CA" sz="2800" b="1" dirty="0" smtClean="0"/>
              <a:t>and offers us a share of His glory</a:t>
            </a:r>
            <a:r>
              <a:rPr lang="en-CA" sz="2800" b="1" dirty="0" smtClean="0"/>
              <a:t> </a:t>
            </a:r>
            <a:r>
              <a:rPr lang="en-CA" sz="2400" b="1" dirty="0" smtClean="0"/>
              <a:t>           </a:t>
            </a:r>
            <a:r>
              <a:rPr lang="en-CA" sz="2000" b="1" dirty="0" smtClean="0"/>
              <a:t>	</a:t>
            </a:r>
            <a:r>
              <a:rPr lang="en-CA" sz="2000" dirty="0" smtClean="0"/>
              <a:t>Hebrews 12:2</a:t>
            </a:r>
            <a:endParaRPr lang="en-CA" sz="2000" dirty="0" smtClean="0"/>
          </a:p>
          <a:p>
            <a:pPr>
              <a:buNone/>
            </a:pPr>
            <a:endParaRPr lang="en-CA" sz="2800" b="1" dirty="0" smtClean="0"/>
          </a:p>
          <a:p>
            <a:pPr algn="r">
              <a:buNone/>
            </a:pPr>
            <a:r>
              <a:rPr lang="en-CA" sz="2800" b="1" dirty="0" smtClean="0"/>
              <a:t>Rejection </a:t>
            </a:r>
            <a:r>
              <a:rPr lang="en-CA" sz="2800" b="1" dirty="0" smtClean="0"/>
              <a:t>and offers us acceptance in God’s family</a:t>
            </a:r>
            <a:r>
              <a:rPr lang="en-CA" sz="2800" b="1" dirty="0" smtClean="0">
                <a:latin typeface="Calibri" pitchFamily="34" charset="0"/>
              </a:rPr>
              <a:t>. </a:t>
            </a:r>
            <a:r>
              <a:rPr lang="en-CA" sz="1800" dirty="0" smtClean="0"/>
              <a:t>Matthew 27:46</a:t>
            </a:r>
            <a:r>
              <a:rPr lang="en-CA" sz="1800" b="1" dirty="0" smtClean="0"/>
              <a:t> </a:t>
            </a:r>
            <a:endParaRPr lang="en-CA" sz="2800" b="1" dirty="0" smtClean="0"/>
          </a:p>
          <a:p>
            <a:pPr>
              <a:buNone/>
            </a:pPr>
            <a:r>
              <a:rPr lang="en-CA" sz="2800" b="1" dirty="0" smtClean="0"/>
              <a:t>(the) Curse </a:t>
            </a:r>
            <a:r>
              <a:rPr lang="en-CA" sz="2800" b="1" dirty="0" smtClean="0"/>
              <a:t>and offers us His </a:t>
            </a:r>
            <a:r>
              <a:rPr lang="en-CA" sz="2800" b="1" dirty="0" smtClean="0"/>
              <a:t>blessing </a:t>
            </a:r>
            <a:r>
              <a:rPr lang="en-CA" sz="2800" dirty="0" smtClean="0"/>
              <a:t>		</a:t>
            </a:r>
            <a:r>
              <a:rPr lang="en-CA" sz="1800" dirty="0" smtClean="0"/>
              <a:t>Galatians </a:t>
            </a:r>
            <a:r>
              <a:rPr lang="en-CA" sz="1800" dirty="0" smtClean="0"/>
              <a:t>3:13-14</a:t>
            </a:r>
            <a:endParaRPr lang="en-CA" sz="2800" b="1" dirty="0" smtClean="0">
              <a:latin typeface="Calibri" pitchFamily="34" charset="0"/>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2" end="2"/>
                                            </p:txEl>
                                          </p:spTgt>
                                        </p:tgtEl>
                                        <p:attrNameLst>
                                          <p:attrName>style.visibility</p:attrName>
                                        </p:attrNameLst>
                                      </p:cBhvr>
                                      <p:to>
                                        <p:strVal val="visible"/>
                                      </p:to>
                                    </p:set>
                                    <p:animEffect transition="in" filter="fade">
                                      <p:cBhvr>
                                        <p:cTn id="7" dur="1000"/>
                                        <p:tgtEl>
                                          <p:spTgt spid="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xEl>
                                              <p:pRg st="4" end="4"/>
                                            </p:txEl>
                                          </p:spTgt>
                                        </p:tgtEl>
                                        <p:attrNameLst>
                                          <p:attrName>style.visibility</p:attrName>
                                        </p:attrNameLst>
                                      </p:cBhvr>
                                      <p:to>
                                        <p:strVal val="visible"/>
                                      </p:to>
                                    </p:set>
                                    <p:animEffect transition="in" filter="fade">
                                      <p:cBhvr>
                                        <p:cTn id="12" dur="1000"/>
                                        <p:tgtEl>
                                          <p:spTgt spid="5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xEl>
                                              <p:pRg st="5" end="5"/>
                                            </p:txEl>
                                          </p:spTgt>
                                        </p:tgtEl>
                                        <p:attrNameLst>
                                          <p:attrName>style.visibility</p:attrName>
                                        </p:attrNameLst>
                                      </p:cBhvr>
                                      <p:to>
                                        <p:strVal val="visible"/>
                                      </p:to>
                                    </p:set>
                                    <p:animEffect transition="in" filter="fade">
                                      <p:cBhvr>
                                        <p:cTn id="17" dur="10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5" name="Shape 65"/>
          <p:cNvSpPr txBox="1">
            <a:spLocks noGrp="1"/>
          </p:cNvSpPr>
          <p:nvPr>
            <p:ph type="subTitle" idx="1"/>
          </p:nvPr>
        </p:nvSpPr>
        <p:spPr>
          <a:xfrm>
            <a:off x="107504" y="4260837"/>
            <a:ext cx="7772400" cy="677078"/>
          </a:xfrm>
          <a:prstGeom prst="rect">
            <a:avLst/>
          </a:prstGeom>
        </p:spPr>
        <p:txBody>
          <a:bodyPr lIns="91425" tIns="91425" rIns="91425" bIns="91425" anchor="ctr" anchorCtr="0">
            <a:spAutoFit/>
          </a:bodyPr>
          <a:lstStyle/>
          <a:p>
            <a:pPr lvl="0" rtl="0">
              <a:buNone/>
            </a:pPr>
            <a:r>
              <a:rPr lang="en" sz="3200" dirty="0" smtClean="0">
                <a:latin typeface="Calibri" pitchFamily="34" charset="0"/>
                <a:ea typeface="Syncopate"/>
                <a:cs typeface="Syncopate"/>
                <a:sym typeface="Syncopate"/>
              </a:rPr>
              <a:t>What should we do?</a:t>
            </a:r>
            <a:endParaRPr lang="en" sz="3200" dirty="0">
              <a:latin typeface="Calibri" pitchFamily="34" charset="0"/>
              <a:ea typeface="Syncopate"/>
              <a:cs typeface="Syncopate"/>
              <a:sym typeface="Syncopate"/>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
        <p:nvSpPr>
          <p:cNvPr id="6" name="TextBox 5"/>
          <p:cNvSpPr txBox="1"/>
          <p:nvPr/>
        </p:nvSpPr>
        <p:spPr>
          <a:xfrm>
            <a:off x="1187624" y="404664"/>
            <a:ext cx="7632848" cy="3694409"/>
          </a:xfrm>
          <a:prstGeom prst="rect">
            <a:avLst/>
          </a:prstGeom>
          <a:noFill/>
        </p:spPr>
        <p:txBody>
          <a:bodyPr wrap="square" rtlCol="0">
            <a:spAutoFit/>
          </a:bodyPr>
          <a:lstStyle/>
          <a:p>
            <a:pPr lvl="0">
              <a:lnSpc>
                <a:spcPct val="150000"/>
              </a:lnSpc>
              <a:buFont typeface="Arial" pitchFamily="34" charset="0"/>
              <a:buChar char="•"/>
            </a:pPr>
            <a:r>
              <a:rPr lang="en-CA" sz="3200" dirty="0" smtClean="0"/>
              <a:t>Draw near. </a:t>
            </a:r>
            <a:r>
              <a:rPr lang="en-CA" sz="2000" dirty="0" smtClean="0"/>
              <a:t>(Psalm 100:4, Hebrews 4:16)</a:t>
            </a:r>
            <a:endParaRPr lang="en-CA" sz="3200" dirty="0" smtClean="0"/>
          </a:p>
          <a:p>
            <a:pPr lvl="0">
              <a:lnSpc>
                <a:spcPct val="150000"/>
              </a:lnSpc>
              <a:buFont typeface="Arial" pitchFamily="34" charset="0"/>
              <a:buChar char="•"/>
            </a:pPr>
            <a:r>
              <a:rPr lang="en-CA" sz="3200" dirty="0" smtClean="0"/>
              <a:t>Study. </a:t>
            </a:r>
            <a:r>
              <a:rPr lang="en-CA" sz="2000" dirty="0" smtClean="0"/>
              <a:t>(2 Peter 1:3</a:t>
            </a:r>
            <a:r>
              <a:rPr lang="en-CA" sz="2000" dirty="0" smtClean="0"/>
              <a:t>)</a:t>
            </a:r>
            <a:endParaRPr lang="en-CA" sz="3200" dirty="0" smtClean="0"/>
          </a:p>
          <a:p>
            <a:pPr>
              <a:lnSpc>
                <a:spcPct val="150000"/>
              </a:lnSpc>
              <a:buFont typeface="Arial" pitchFamily="34" charset="0"/>
              <a:buChar char="•"/>
            </a:pPr>
            <a:r>
              <a:rPr lang="en-CA" sz="3200" dirty="0" smtClean="0"/>
              <a:t>Take your position. </a:t>
            </a:r>
            <a:r>
              <a:rPr lang="en-CA" sz="1800" dirty="0" smtClean="0"/>
              <a:t>(2 Corinthians 5:21) </a:t>
            </a:r>
            <a:endParaRPr lang="en-CA" sz="3200" dirty="0" smtClean="0"/>
          </a:p>
          <a:p>
            <a:pPr lvl="0">
              <a:lnSpc>
                <a:spcPct val="150000"/>
              </a:lnSpc>
              <a:buFont typeface="Arial" pitchFamily="34" charset="0"/>
              <a:buChar char="•"/>
            </a:pPr>
            <a:r>
              <a:rPr lang="en-CA" sz="3200" dirty="0" smtClean="0"/>
              <a:t>Be transformed. </a:t>
            </a:r>
            <a:r>
              <a:rPr lang="en-CA" sz="1800" dirty="0" smtClean="0"/>
              <a:t>(Romans 12:2)</a:t>
            </a:r>
            <a:endParaRPr lang="en-CA" sz="3200" dirty="0" smtClean="0"/>
          </a:p>
          <a:p>
            <a:pPr>
              <a:lnSpc>
                <a:spcPct val="150000"/>
              </a:lnSpc>
              <a:buFont typeface="Arial" pitchFamily="34" charset="0"/>
              <a:buChar char="•"/>
            </a:pPr>
            <a:r>
              <a:rPr lang="en-CA" sz="3200" dirty="0" smtClean="0"/>
              <a:t>Be a transformer! </a:t>
            </a:r>
            <a:r>
              <a:rPr lang="en-CA" sz="3200" dirty="0" smtClean="0"/>
              <a:t> </a:t>
            </a:r>
            <a:r>
              <a:rPr lang="en-CA" sz="1800" dirty="0" smtClean="0"/>
              <a:t>(</a:t>
            </a:r>
            <a:r>
              <a:rPr lang="en-CA" sz="1800" dirty="0" smtClean="0"/>
              <a:t>Matthew 28:16-20, Mark 16:14-20</a:t>
            </a:r>
            <a:r>
              <a:rPr lang="en-CA" sz="1800" dirty="0" smtClean="0"/>
              <a:t>)</a:t>
            </a:r>
            <a:endParaRPr lang="en-CA" sz="3200" b="1" dirty="0" smtClean="0">
              <a:latin typeface="Calibri"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
        <p:nvSpPr>
          <p:cNvPr id="46" name="Shape 46"/>
          <p:cNvSpPr txBox="1">
            <a:spLocks noGrp="1"/>
          </p:cNvSpPr>
          <p:nvPr>
            <p:ph type="ctrTitle"/>
          </p:nvPr>
        </p:nvSpPr>
        <p:spPr>
          <a:xfrm>
            <a:off x="2771800" y="44624"/>
            <a:ext cx="5686400" cy="4124176"/>
          </a:xfrm>
          <a:prstGeom prst="rect">
            <a:avLst/>
          </a:prstGeom>
        </p:spPr>
        <p:txBody>
          <a:bodyPr wrap="square" lIns="91425" tIns="91425" rIns="91425" bIns="91425" anchor="b" anchorCtr="0">
            <a:spAutoFit/>
          </a:bodyPr>
          <a:lstStyle/>
          <a:p>
            <a:pPr algn="r"/>
            <a:r>
              <a:rPr lang="en-CA" sz="3200" dirty="0" smtClean="0"/>
              <a:t>If My people who are called by My name will humble themselves, and pray and seek My face, and turn from their wicked ways, then I will hear from heaven, and will forgive their sin and heal their land</a:t>
            </a:r>
            <a:r>
              <a:rPr lang="en-CA" sz="3200" i="1" dirty="0" smtClean="0"/>
              <a:t>!</a:t>
            </a:r>
            <a:endParaRPr lang="en-CA" sz="3200" i="1" dirty="0"/>
          </a:p>
        </p:txBody>
      </p:sp>
      <p:sp>
        <p:nvSpPr>
          <p:cNvPr id="47" name="Shape 47"/>
          <p:cNvSpPr txBox="1">
            <a:spLocks noGrp="1"/>
          </p:cNvSpPr>
          <p:nvPr>
            <p:ph type="subTitle" idx="1"/>
          </p:nvPr>
        </p:nvSpPr>
        <p:spPr>
          <a:xfrm>
            <a:off x="685800" y="4260836"/>
            <a:ext cx="7772400" cy="677078"/>
          </a:xfrm>
          <a:prstGeom prst="rect">
            <a:avLst/>
          </a:prstGeom>
        </p:spPr>
        <p:txBody>
          <a:bodyPr lIns="91425" tIns="91425" rIns="91425" bIns="91425" anchor="ctr" anchorCtr="0">
            <a:spAutoFit/>
          </a:bodyPr>
          <a:lstStyle/>
          <a:p>
            <a:r>
              <a:rPr lang="en-CA" sz="3200" dirty="0" smtClean="0"/>
              <a:t>2 Chronicles 7:14</a:t>
            </a:r>
            <a:endParaRPr lang="en" sz="3200" b="0" dirty="0">
              <a:latin typeface="Calibri" pitchFamily="34" charset="0"/>
              <a:ea typeface="Syncopate"/>
              <a:cs typeface="Syncopate"/>
              <a:sym typeface="Syncopate"/>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633</Words>
  <Application>Microsoft Office PowerPoint</Application>
  <PresentationFormat>On-screen Show (4:3)</PresentationFormat>
  <Paragraphs>94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vt:lpstr>Slide 1</vt:lpstr>
      <vt:lpstr>While He is totally transforming me,  He is making me more myself than ever!</vt:lpstr>
      <vt:lpstr>Do you know who is in you?</vt:lpstr>
      <vt:lpstr>Hebrews 4:11-16</vt:lpstr>
      <vt:lpstr>2 Corinthians 5:21  God made him who had no sin to be sin for us, so that in him we might become the righteousness of God.</vt:lpstr>
      <vt:lpstr>JESUS took our…</vt:lpstr>
      <vt:lpstr>JESUS took our…</vt:lpstr>
      <vt:lpstr>Slide 8</vt:lpstr>
      <vt:lpstr>If My people who are called by My name will humble themselves, and pray and seek My face, and turn from their wicked ways, then I will hear from heaven, and will forgive their sin and heal their land!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wanda</dc:creator>
  <cp:lastModifiedBy>wanda</cp:lastModifiedBy>
  <cp:revision>10</cp:revision>
  <dcterms:modified xsi:type="dcterms:W3CDTF">2014-04-11T18:29:02Z</dcterms:modified>
</cp:coreProperties>
</file>